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4"/>
    <p:sldMasterId id="2147483703" r:id="rId5"/>
  </p:sldMasterIdLst>
  <p:notesMasterIdLst>
    <p:notesMasterId r:id="rId14"/>
  </p:notesMasterIdLst>
  <p:handoutMasterIdLst>
    <p:handoutMasterId r:id="rId15"/>
  </p:handoutMasterIdLst>
  <p:sldIdLst>
    <p:sldId id="315" r:id="rId6"/>
    <p:sldId id="322" r:id="rId7"/>
    <p:sldId id="314" r:id="rId8"/>
    <p:sldId id="324" r:id="rId9"/>
    <p:sldId id="323" r:id="rId10"/>
    <p:sldId id="321" r:id="rId11"/>
    <p:sldId id="320" r:id="rId12"/>
    <p:sldId id="332" r:id="rId13"/>
  </p:sldIdLst>
  <p:sldSz cx="9144000" cy="5715000" type="screen16x1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2AC"/>
    <a:srgbClr val="2E538D"/>
    <a:srgbClr val="0000FF"/>
    <a:srgbClr val="E97C67"/>
    <a:srgbClr val="E9A592"/>
    <a:srgbClr val="005CA3"/>
    <a:srgbClr val="EDF6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87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hyperlink" Target="https://www.himolde.no/english/studies/examination/regulations-cheating-and-plagiarism/case-preparation-and-processing-in-cheating-cases.html" TargetMode="External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imolde.no/english/studies/examination/regulations-cheating-and-plagiarism/case-preparation-and-processing-in-cheating-cases.html" TargetMode="External"/><Relationship Id="rId2" Type="http://schemas.openxmlformats.org/officeDocument/2006/relationships/image" Target="../media/image6.svg"/><Relationship Id="rId1" Type="http://schemas.openxmlformats.org/officeDocument/2006/relationships/image" Target="../media/image5.svg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D50CC6-0001-423D-B809-FB692E5263B1}" type="doc">
      <dgm:prSet loTypeId="urn:microsoft.com/office/officeart/2005/8/layout/cycle2" loCatId="cycle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55ACAE1D-27E9-4821-82A1-562C38C0433D}">
      <dgm:prSet phldrT="[Text]" phldr="0"/>
      <dgm:spPr/>
      <dgm:t>
        <a:bodyPr/>
        <a:lstStyle/>
        <a:p>
          <a:pPr rtl="0"/>
          <a:r>
            <a:rPr lang="en-US" dirty="0">
              <a:latin typeface="Calibri" panose="020F0502020204030204"/>
            </a:rPr>
            <a:t> 15 July/15 Dec: Check exam dates</a:t>
          </a:r>
        </a:p>
      </dgm:t>
    </dgm:pt>
    <dgm:pt modelId="{AE985CD7-FE99-4169-B53B-8B5882C882F2}" type="parTrans" cxnId="{A0245E56-9321-4599-BF77-3A0918F2BD28}">
      <dgm:prSet/>
      <dgm:spPr/>
      <dgm:t>
        <a:bodyPr/>
        <a:lstStyle/>
        <a:p>
          <a:endParaRPr lang="en-US"/>
        </a:p>
      </dgm:t>
    </dgm:pt>
    <dgm:pt modelId="{934C8E35-93A0-4ED2-B830-A77D1EBD4006}" type="sibTrans" cxnId="{A0245E56-9321-4599-BF77-3A0918F2BD28}">
      <dgm:prSet/>
      <dgm:spPr/>
      <dgm:t>
        <a:bodyPr/>
        <a:lstStyle/>
        <a:p>
          <a:endParaRPr lang="en-US"/>
        </a:p>
      </dgm:t>
    </dgm:pt>
    <dgm:pt modelId="{66EF5A2E-6E4F-4CA8-8D29-7EDF474653C6}">
      <dgm:prSet phldrT="[Text]" phldr="0"/>
      <dgm:spPr/>
      <dgm:t>
        <a:bodyPr/>
        <a:lstStyle/>
        <a:p>
          <a:pPr rtl="0"/>
          <a:r>
            <a:rPr lang="en-US" dirty="0">
              <a:latin typeface="Calibri" panose="020F0502020204030204"/>
            </a:rPr>
            <a:t> Two weeks before exams: Grade coursework requirements </a:t>
          </a:r>
          <a:endParaRPr lang="en-US" dirty="0"/>
        </a:p>
      </dgm:t>
    </dgm:pt>
    <dgm:pt modelId="{B7863256-F117-4773-AAD0-EB85885DC292}" type="parTrans" cxnId="{DABA372C-BF62-4294-AD22-B832038A5E5E}">
      <dgm:prSet/>
      <dgm:spPr/>
      <dgm:t>
        <a:bodyPr/>
        <a:lstStyle/>
        <a:p>
          <a:endParaRPr lang="en-US"/>
        </a:p>
      </dgm:t>
    </dgm:pt>
    <dgm:pt modelId="{7CE3D554-1446-45A3-979F-6A8C9245C6D1}" type="sibTrans" cxnId="{DABA372C-BF62-4294-AD22-B832038A5E5E}">
      <dgm:prSet/>
      <dgm:spPr/>
      <dgm:t>
        <a:bodyPr/>
        <a:lstStyle/>
        <a:p>
          <a:endParaRPr lang="en-US"/>
        </a:p>
      </dgm:t>
    </dgm:pt>
    <dgm:pt modelId="{0664440A-FDF6-41F3-8689-5841A6ED422A}">
      <dgm:prSet phldrT="[Text]" phldr="0"/>
      <dgm:spPr/>
      <dgm:t>
        <a:bodyPr/>
        <a:lstStyle/>
        <a:p>
          <a:pPr rtl="0"/>
          <a:r>
            <a:rPr lang="en-US" dirty="0">
              <a:latin typeface="Calibri" panose="020F0502020204030204"/>
            </a:rPr>
            <a:t> One week before exams: Finalise exam question set</a:t>
          </a:r>
          <a:endParaRPr lang="en-US" dirty="0"/>
        </a:p>
      </dgm:t>
    </dgm:pt>
    <dgm:pt modelId="{F4D8E7FE-EC22-4013-AABD-8C690C47E4C2}" type="parTrans" cxnId="{11A9205A-1C24-4662-B4C2-32E541AE442D}">
      <dgm:prSet/>
      <dgm:spPr/>
      <dgm:t>
        <a:bodyPr/>
        <a:lstStyle/>
        <a:p>
          <a:endParaRPr lang="en-US"/>
        </a:p>
      </dgm:t>
    </dgm:pt>
    <dgm:pt modelId="{19457463-65F5-443B-8859-478F76676BAA}" type="sibTrans" cxnId="{11A9205A-1C24-4662-B4C2-32E541AE442D}">
      <dgm:prSet/>
      <dgm:spPr/>
      <dgm:t>
        <a:bodyPr/>
        <a:lstStyle/>
        <a:p>
          <a:endParaRPr lang="en-US"/>
        </a:p>
      </dgm:t>
    </dgm:pt>
    <dgm:pt modelId="{F9E8D61F-5D4B-4D2B-8877-5594F3149E9B}">
      <dgm:prSet phldrT="[Text]" phldr="0"/>
      <dgm:spPr/>
      <dgm:t>
        <a:bodyPr/>
        <a:lstStyle/>
        <a:p>
          <a:pPr rtl="0"/>
          <a:r>
            <a:rPr lang="en-US" dirty="0">
              <a:latin typeface="Calibri" panose="020F0502020204030204"/>
            </a:rPr>
            <a:t> Examination day: Be available</a:t>
          </a:r>
          <a:endParaRPr lang="en-US" dirty="0"/>
        </a:p>
      </dgm:t>
    </dgm:pt>
    <dgm:pt modelId="{C61530EF-057C-4035-973F-C70D472DDD8B}" type="parTrans" cxnId="{2FAE3146-43FA-4F88-B96F-E49243A90F46}">
      <dgm:prSet/>
      <dgm:spPr/>
      <dgm:t>
        <a:bodyPr/>
        <a:lstStyle/>
        <a:p>
          <a:endParaRPr lang="en-US"/>
        </a:p>
      </dgm:t>
    </dgm:pt>
    <dgm:pt modelId="{F6D8DB49-599D-4619-B6A3-257B7302CD28}" type="sibTrans" cxnId="{2FAE3146-43FA-4F88-B96F-E49243A90F46}">
      <dgm:prSet/>
      <dgm:spPr/>
      <dgm:t>
        <a:bodyPr/>
        <a:lstStyle/>
        <a:p>
          <a:endParaRPr lang="en-US"/>
        </a:p>
      </dgm:t>
    </dgm:pt>
    <dgm:pt modelId="{B263A744-867D-4CB1-81F4-642543680576}">
      <dgm:prSet phldrT="[Text]" phldr="0"/>
      <dgm:spPr/>
      <dgm:t>
        <a:bodyPr/>
        <a:lstStyle/>
        <a:p>
          <a:pPr rtl="0"/>
          <a:r>
            <a:rPr lang="en-US" dirty="0">
              <a:latin typeface="Calibri" panose="020F0502020204030204"/>
            </a:rPr>
            <a:t>15 days weeks after exams: Finalise grading and solution guide</a:t>
          </a:r>
          <a:endParaRPr lang="en-US" dirty="0"/>
        </a:p>
      </dgm:t>
    </dgm:pt>
    <dgm:pt modelId="{2E5EDB4D-7A00-49EB-B6E2-8C438256AEF8}" type="parTrans" cxnId="{24B6645B-58CF-43F9-AA9C-70D0CEF5DA84}">
      <dgm:prSet/>
      <dgm:spPr/>
      <dgm:t>
        <a:bodyPr/>
        <a:lstStyle/>
        <a:p>
          <a:endParaRPr lang="en-US"/>
        </a:p>
      </dgm:t>
    </dgm:pt>
    <dgm:pt modelId="{D6F010B9-F96B-4EA7-83D9-1FBCB2BB293F}" type="sibTrans" cxnId="{24B6645B-58CF-43F9-AA9C-70D0CEF5DA84}">
      <dgm:prSet/>
      <dgm:spPr/>
      <dgm:t>
        <a:bodyPr/>
        <a:lstStyle/>
        <a:p>
          <a:endParaRPr lang="en-US"/>
        </a:p>
      </dgm:t>
    </dgm:pt>
    <dgm:pt modelId="{C2D511BA-C7F1-4293-BBAC-77548F9B9BA4}">
      <dgm:prSet phldr="0"/>
      <dgm:spPr/>
      <dgm:t>
        <a:bodyPr/>
        <a:lstStyle/>
        <a:p>
          <a:pPr rtl="0"/>
          <a:r>
            <a:rPr lang="en-US" dirty="0">
              <a:latin typeface="Calibri" panose="020F0502020204030204"/>
            </a:rPr>
            <a:t>One week after grading: Answer requests for explanations (within two weeks)</a:t>
          </a:r>
        </a:p>
      </dgm:t>
    </dgm:pt>
    <dgm:pt modelId="{F8F803A5-BF01-47D7-B0F3-8B78479D96AB}" type="parTrans" cxnId="{C3A55D10-7E67-4F4D-A174-7C4C2A023BD5}">
      <dgm:prSet/>
      <dgm:spPr/>
    </dgm:pt>
    <dgm:pt modelId="{B13EBBE6-C5DC-4E24-87AB-EB27A8FB8041}" type="sibTrans" cxnId="{C3A55D10-7E67-4F4D-A174-7C4C2A023BD5}">
      <dgm:prSet/>
      <dgm:spPr/>
      <dgm:t>
        <a:bodyPr/>
        <a:lstStyle/>
        <a:p>
          <a:endParaRPr lang="en-US"/>
        </a:p>
      </dgm:t>
    </dgm:pt>
    <dgm:pt modelId="{87CAD445-5694-41D6-BF4A-4C3BD9C9C40F}">
      <dgm:prSet phldrT="[Text]" phldr="0"/>
      <dgm:spPr/>
      <dgm:t>
        <a:bodyPr/>
        <a:lstStyle/>
        <a:p>
          <a:pPr rtl="0"/>
          <a:r>
            <a:rPr lang="en-US" dirty="0">
              <a:latin typeface="Calibri" panose="020F0502020204030204"/>
            </a:rPr>
            <a:t>1 April/ 1 Nov. : Send name of external grader and appeals grader</a:t>
          </a:r>
        </a:p>
      </dgm:t>
    </dgm:pt>
    <dgm:pt modelId="{B533345D-8563-4A60-A43A-DBEDF25EC75F}" type="parTrans" cxnId="{91841B2C-B262-4964-9AE6-B59B7090CBD2}">
      <dgm:prSet/>
      <dgm:spPr/>
    </dgm:pt>
    <dgm:pt modelId="{BE1C570F-FB9C-4108-90AA-6555CF06BCD4}" type="sibTrans" cxnId="{91841B2C-B262-4964-9AE6-B59B7090CBD2}">
      <dgm:prSet/>
      <dgm:spPr/>
      <dgm:t>
        <a:bodyPr/>
        <a:lstStyle/>
        <a:p>
          <a:endParaRPr lang="nb-NO"/>
        </a:p>
      </dgm:t>
    </dgm:pt>
    <dgm:pt modelId="{7A909CBA-00BC-4BC9-88DE-7CD516DB5703}" type="pres">
      <dgm:prSet presAssocID="{37D50CC6-0001-423D-B809-FB692E5263B1}" presName="cycle" presStyleCnt="0">
        <dgm:presLayoutVars>
          <dgm:dir/>
          <dgm:resizeHandles val="exact"/>
        </dgm:presLayoutVars>
      </dgm:prSet>
      <dgm:spPr/>
    </dgm:pt>
    <dgm:pt modelId="{D276FFA6-38AD-4A5B-8AE6-B1D01F5C6A4C}" type="pres">
      <dgm:prSet presAssocID="{55ACAE1D-27E9-4821-82A1-562C38C0433D}" presName="node" presStyleLbl="node1" presStyleIdx="0" presStyleCnt="7">
        <dgm:presLayoutVars>
          <dgm:bulletEnabled val="1"/>
        </dgm:presLayoutVars>
      </dgm:prSet>
      <dgm:spPr/>
    </dgm:pt>
    <dgm:pt modelId="{C072BDF9-359A-4CFF-A3D9-1FA8675DF530}" type="pres">
      <dgm:prSet presAssocID="{934C8E35-93A0-4ED2-B830-A77D1EBD4006}" presName="sibTrans" presStyleLbl="sibTrans2D1" presStyleIdx="0" presStyleCnt="7"/>
      <dgm:spPr/>
    </dgm:pt>
    <dgm:pt modelId="{096C0127-D366-4A97-A5BD-4E674CB50BED}" type="pres">
      <dgm:prSet presAssocID="{934C8E35-93A0-4ED2-B830-A77D1EBD4006}" presName="connectorText" presStyleLbl="sibTrans2D1" presStyleIdx="0" presStyleCnt="7"/>
      <dgm:spPr/>
    </dgm:pt>
    <dgm:pt modelId="{E4759A7A-E614-4D1C-A89B-DC10915C8694}" type="pres">
      <dgm:prSet presAssocID="{87CAD445-5694-41D6-BF4A-4C3BD9C9C40F}" presName="node" presStyleLbl="node1" presStyleIdx="1" presStyleCnt="7">
        <dgm:presLayoutVars>
          <dgm:bulletEnabled val="1"/>
        </dgm:presLayoutVars>
      </dgm:prSet>
      <dgm:spPr/>
    </dgm:pt>
    <dgm:pt modelId="{5088F7D7-F493-492B-B013-ED92527FB580}" type="pres">
      <dgm:prSet presAssocID="{BE1C570F-FB9C-4108-90AA-6555CF06BCD4}" presName="sibTrans" presStyleLbl="sibTrans2D1" presStyleIdx="1" presStyleCnt="7"/>
      <dgm:spPr/>
    </dgm:pt>
    <dgm:pt modelId="{426D9695-1717-4B21-B078-54ABD1025710}" type="pres">
      <dgm:prSet presAssocID="{BE1C570F-FB9C-4108-90AA-6555CF06BCD4}" presName="connectorText" presStyleLbl="sibTrans2D1" presStyleIdx="1" presStyleCnt="7"/>
      <dgm:spPr/>
    </dgm:pt>
    <dgm:pt modelId="{EC8B54AB-810F-4315-B853-D2DFE2AC3853}" type="pres">
      <dgm:prSet presAssocID="{66EF5A2E-6E4F-4CA8-8D29-7EDF474653C6}" presName="node" presStyleLbl="node1" presStyleIdx="2" presStyleCnt="7">
        <dgm:presLayoutVars>
          <dgm:bulletEnabled val="1"/>
        </dgm:presLayoutVars>
      </dgm:prSet>
      <dgm:spPr/>
    </dgm:pt>
    <dgm:pt modelId="{653B1723-6B24-466D-A058-1736097A43A3}" type="pres">
      <dgm:prSet presAssocID="{7CE3D554-1446-45A3-979F-6A8C9245C6D1}" presName="sibTrans" presStyleLbl="sibTrans2D1" presStyleIdx="2" presStyleCnt="7"/>
      <dgm:spPr/>
    </dgm:pt>
    <dgm:pt modelId="{427A98D9-31E9-4650-B984-7C5E046672F0}" type="pres">
      <dgm:prSet presAssocID="{7CE3D554-1446-45A3-979F-6A8C9245C6D1}" presName="connectorText" presStyleLbl="sibTrans2D1" presStyleIdx="2" presStyleCnt="7"/>
      <dgm:spPr/>
    </dgm:pt>
    <dgm:pt modelId="{44F38960-8C55-4B00-9111-FD1CD54ABDE2}" type="pres">
      <dgm:prSet presAssocID="{0664440A-FDF6-41F3-8689-5841A6ED422A}" presName="node" presStyleLbl="node1" presStyleIdx="3" presStyleCnt="7">
        <dgm:presLayoutVars>
          <dgm:bulletEnabled val="1"/>
        </dgm:presLayoutVars>
      </dgm:prSet>
      <dgm:spPr/>
    </dgm:pt>
    <dgm:pt modelId="{DC1A1C81-65EA-4836-8353-248EE2DA0C7A}" type="pres">
      <dgm:prSet presAssocID="{19457463-65F5-443B-8859-478F76676BAA}" presName="sibTrans" presStyleLbl="sibTrans2D1" presStyleIdx="3" presStyleCnt="7"/>
      <dgm:spPr/>
    </dgm:pt>
    <dgm:pt modelId="{3C6E4589-31DB-4585-BB68-3CC41BABE2B0}" type="pres">
      <dgm:prSet presAssocID="{19457463-65F5-443B-8859-478F76676BAA}" presName="connectorText" presStyleLbl="sibTrans2D1" presStyleIdx="3" presStyleCnt="7"/>
      <dgm:spPr/>
    </dgm:pt>
    <dgm:pt modelId="{1FBC10BC-D022-48F4-AFAF-5F49FB1803E2}" type="pres">
      <dgm:prSet presAssocID="{F9E8D61F-5D4B-4D2B-8877-5594F3149E9B}" presName="node" presStyleLbl="node1" presStyleIdx="4" presStyleCnt="7">
        <dgm:presLayoutVars>
          <dgm:bulletEnabled val="1"/>
        </dgm:presLayoutVars>
      </dgm:prSet>
      <dgm:spPr/>
    </dgm:pt>
    <dgm:pt modelId="{E113EB72-510B-406A-B5C6-4004C0FA0B85}" type="pres">
      <dgm:prSet presAssocID="{F6D8DB49-599D-4619-B6A3-257B7302CD28}" presName="sibTrans" presStyleLbl="sibTrans2D1" presStyleIdx="4" presStyleCnt="7"/>
      <dgm:spPr/>
    </dgm:pt>
    <dgm:pt modelId="{D4DD07C8-4DE2-40B4-9DB2-88366F82BC25}" type="pres">
      <dgm:prSet presAssocID="{F6D8DB49-599D-4619-B6A3-257B7302CD28}" presName="connectorText" presStyleLbl="sibTrans2D1" presStyleIdx="4" presStyleCnt="7"/>
      <dgm:spPr/>
    </dgm:pt>
    <dgm:pt modelId="{CFCC92B2-25FC-47A0-A7F3-48BEBB8D03A8}" type="pres">
      <dgm:prSet presAssocID="{B263A744-867D-4CB1-81F4-642543680576}" presName="node" presStyleLbl="node1" presStyleIdx="5" presStyleCnt="7">
        <dgm:presLayoutVars>
          <dgm:bulletEnabled val="1"/>
        </dgm:presLayoutVars>
      </dgm:prSet>
      <dgm:spPr/>
    </dgm:pt>
    <dgm:pt modelId="{DDD21819-CD1F-4BFA-BB48-BC6745C9739A}" type="pres">
      <dgm:prSet presAssocID="{D6F010B9-F96B-4EA7-83D9-1FBCB2BB293F}" presName="sibTrans" presStyleLbl="sibTrans2D1" presStyleIdx="5" presStyleCnt="7"/>
      <dgm:spPr/>
    </dgm:pt>
    <dgm:pt modelId="{E96424FD-C4DA-4D9B-ABF0-209626DEF610}" type="pres">
      <dgm:prSet presAssocID="{D6F010B9-F96B-4EA7-83D9-1FBCB2BB293F}" presName="connectorText" presStyleLbl="sibTrans2D1" presStyleIdx="5" presStyleCnt="7"/>
      <dgm:spPr/>
    </dgm:pt>
    <dgm:pt modelId="{F69A0310-F82A-432D-BACA-19265D481212}" type="pres">
      <dgm:prSet presAssocID="{C2D511BA-C7F1-4293-BBAC-77548F9B9BA4}" presName="node" presStyleLbl="node1" presStyleIdx="6" presStyleCnt="7">
        <dgm:presLayoutVars>
          <dgm:bulletEnabled val="1"/>
        </dgm:presLayoutVars>
      </dgm:prSet>
      <dgm:spPr/>
    </dgm:pt>
    <dgm:pt modelId="{5BBB93D9-5E56-413B-B0F6-81C197594B7B}" type="pres">
      <dgm:prSet presAssocID="{B13EBBE6-C5DC-4E24-87AB-EB27A8FB8041}" presName="sibTrans" presStyleLbl="sibTrans2D1" presStyleIdx="6" presStyleCnt="7"/>
      <dgm:spPr/>
    </dgm:pt>
    <dgm:pt modelId="{8E40162E-92F2-4920-8B16-8884F81C5405}" type="pres">
      <dgm:prSet presAssocID="{B13EBBE6-C5DC-4E24-87AB-EB27A8FB8041}" presName="connectorText" presStyleLbl="sibTrans2D1" presStyleIdx="6" presStyleCnt="7"/>
      <dgm:spPr/>
    </dgm:pt>
  </dgm:ptLst>
  <dgm:cxnLst>
    <dgm:cxn modelId="{C3A55D10-7E67-4F4D-A174-7C4C2A023BD5}" srcId="{37D50CC6-0001-423D-B809-FB692E5263B1}" destId="{C2D511BA-C7F1-4293-BBAC-77548F9B9BA4}" srcOrd="6" destOrd="0" parTransId="{F8F803A5-BF01-47D7-B0F3-8B78479D96AB}" sibTransId="{B13EBBE6-C5DC-4E24-87AB-EB27A8FB8041}"/>
    <dgm:cxn modelId="{7E93D31C-FF93-4A3E-8265-C700E89F5692}" type="presOf" srcId="{934C8E35-93A0-4ED2-B830-A77D1EBD4006}" destId="{C072BDF9-359A-4CFF-A3D9-1FA8675DF530}" srcOrd="0" destOrd="0" presId="urn:microsoft.com/office/officeart/2005/8/layout/cycle2"/>
    <dgm:cxn modelId="{91841B2C-B262-4964-9AE6-B59B7090CBD2}" srcId="{37D50CC6-0001-423D-B809-FB692E5263B1}" destId="{87CAD445-5694-41D6-BF4A-4C3BD9C9C40F}" srcOrd="1" destOrd="0" parTransId="{B533345D-8563-4A60-A43A-DBEDF25EC75F}" sibTransId="{BE1C570F-FB9C-4108-90AA-6555CF06BCD4}"/>
    <dgm:cxn modelId="{DABA372C-BF62-4294-AD22-B832038A5E5E}" srcId="{37D50CC6-0001-423D-B809-FB692E5263B1}" destId="{66EF5A2E-6E4F-4CA8-8D29-7EDF474653C6}" srcOrd="2" destOrd="0" parTransId="{B7863256-F117-4773-AAD0-EB85885DC292}" sibTransId="{7CE3D554-1446-45A3-979F-6A8C9245C6D1}"/>
    <dgm:cxn modelId="{D9AD4938-D11E-47EC-A8E1-A67B5343BCAB}" type="presOf" srcId="{7CE3D554-1446-45A3-979F-6A8C9245C6D1}" destId="{427A98D9-31E9-4650-B984-7C5E046672F0}" srcOrd="1" destOrd="0" presId="urn:microsoft.com/office/officeart/2005/8/layout/cycle2"/>
    <dgm:cxn modelId="{1E9FC53A-F51A-44FE-97AF-FB66885B87F2}" type="presOf" srcId="{F6D8DB49-599D-4619-B6A3-257B7302CD28}" destId="{D4DD07C8-4DE2-40B4-9DB2-88366F82BC25}" srcOrd="1" destOrd="0" presId="urn:microsoft.com/office/officeart/2005/8/layout/cycle2"/>
    <dgm:cxn modelId="{6C2E033E-81C4-4690-A87F-E41960C97F29}" type="presOf" srcId="{934C8E35-93A0-4ED2-B830-A77D1EBD4006}" destId="{096C0127-D366-4A97-A5BD-4E674CB50BED}" srcOrd="1" destOrd="0" presId="urn:microsoft.com/office/officeart/2005/8/layout/cycle2"/>
    <dgm:cxn modelId="{24B6645B-58CF-43F9-AA9C-70D0CEF5DA84}" srcId="{37D50CC6-0001-423D-B809-FB692E5263B1}" destId="{B263A744-867D-4CB1-81F4-642543680576}" srcOrd="5" destOrd="0" parTransId="{2E5EDB4D-7A00-49EB-B6E2-8C438256AEF8}" sibTransId="{D6F010B9-F96B-4EA7-83D9-1FBCB2BB293F}"/>
    <dgm:cxn modelId="{7C2CE55E-0CAE-4667-8955-5719F481233A}" type="presOf" srcId="{F6D8DB49-599D-4619-B6A3-257B7302CD28}" destId="{E113EB72-510B-406A-B5C6-4004C0FA0B85}" srcOrd="0" destOrd="0" presId="urn:microsoft.com/office/officeart/2005/8/layout/cycle2"/>
    <dgm:cxn modelId="{E150DF44-9569-4B31-B52B-7CC9B68767E1}" type="presOf" srcId="{37D50CC6-0001-423D-B809-FB692E5263B1}" destId="{7A909CBA-00BC-4BC9-88DE-7CD516DB5703}" srcOrd="0" destOrd="0" presId="urn:microsoft.com/office/officeart/2005/8/layout/cycle2"/>
    <dgm:cxn modelId="{2FAE3146-43FA-4F88-B96F-E49243A90F46}" srcId="{37D50CC6-0001-423D-B809-FB692E5263B1}" destId="{F9E8D61F-5D4B-4D2B-8877-5594F3149E9B}" srcOrd="4" destOrd="0" parTransId="{C61530EF-057C-4035-973F-C70D472DDD8B}" sibTransId="{F6D8DB49-599D-4619-B6A3-257B7302CD28}"/>
    <dgm:cxn modelId="{00603848-28A1-4DEC-8F0D-71FECBA8AA4A}" type="presOf" srcId="{55ACAE1D-27E9-4821-82A1-562C38C0433D}" destId="{D276FFA6-38AD-4A5B-8AE6-B1D01F5C6A4C}" srcOrd="0" destOrd="0" presId="urn:microsoft.com/office/officeart/2005/8/layout/cycle2"/>
    <dgm:cxn modelId="{440FF951-E868-4717-8E60-62F0324C7B5E}" type="presOf" srcId="{D6F010B9-F96B-4EA7-83D9-1FBCB2BB293F}" destId="{DDD21819-CD1F-4BFA-BB48-BC6745C9739A}" srcOrd="0" destOrd="0" presId="urn:microsoft.com/office/officeart/2005/8/layout/cycle2"/>
    <dgm:cxn modelId="{B0EBFC55-2EE5-4A8A-BD94-EC9FC68A1A10}" type="presOf" srcId="{0664440A-FDF6-41F3-8689-5841A6ED422A}" destId="{44F38960-8C55-4B00-9111-FD1CD54ABDE2}" srcOrd="0" destOrd="0" presId="urn:microsoft.com/office/officeart/2005/8/layout/cycle2"/>
    <dgm:cxn modelId="{A0245E56-9321-4599-BF77-3A0918F2BD28}" srcId="{37D50CC6-0001-423D-B809-FB692E5263B1}" destId="{55ACAE1D-27E9-4821-82A1-562C38C0433D}" srcOrd="0" destOrd="0" parTransId="{AE985CD7-FE99-4169-B53B-8B5882C882F2}" sibTransId="{934C8E35-93A0-4ED2-B830-A77D1EBD4006}"/>
    <dgm:cxn modelId="{93A46B58-9B4C-416E-8E09-D8CDCF383C12}" type="presOf" srcId="{C2D511BA-C7F1-4293-BBAC-77548F9B9BA4}" destId="{F69A0310-F82A-432D-BACA-19265D481212}" srcOrd="0" destOrd="0" presId="urn:microsoft.com/office/officeart/2005/8/layout/cycle2"/>
    <dgm:cxn modelId="{11A9205A-1C24-4662-B4C2-32E541AE442D}" srcId="{37D50CC6-0001-423D-B809-FB692E5263B1}" destId="{0664440A-FDF6-41F3-8689-5841A6ED422A}" srcOrd="3" destOrd="0" parTransId="{F4D8E7FE-EC22-4013-AABD-8C690C47E4C2}" sibTransId="{19457463-65F5-443B-8859-478F76676BAA}"/>
    <dgm:cxn modelId="{5C0F7A7C-B756-43F7-8F1E-6DA0F6E6FC6D}" type="presOf" srcId="{87CAD445-5694-41D6-BF4A-4C3BD9C9C40F}" destId="{E4759A7A-E614-4D1C-A89B-DC10915C8694}" srcOrd="0" destOrd="0" presId="urn:microsoft.com/office/officeart/2005/8/layout/cycle2"/>
    <dgm:cxn modelId="{4A3A818C-5041-40C8-9F35-473AACCDA8C2}" type="presOf" srcId="{B13EBBE6-C5DC-4E24-87AB-EB27A8FB8041}" destId="{8E40162E-92F2-4920-8B16-8884F81C5405}" srcOrd="1" destOrd="0" presId="urn:microsoft.com/office/officeart/2005/8/layout/cycle2"/>
    <dgm:cxn modelId="{1E78C798-5400-4F2F-804E-81ACB4B980A6}" type="presOf" srcId="{F9E8D61F-5D4B-4D2B-8877-5594F3149E9B}" destId="{1FBC10BC-D022-48F4-AFAF-5F49FB1803E2}" srcOrd="0" destOrd="0" presId="urn:microsoft.com/office/officeart/2005/8/layout/cycle2"/>
    <dgm:cxn modelId="{C643EEAF-17EA-4B96-B216-B133F975E979}" type="presOf" srcId="{19457463-65F5-443B-8859-478F76676BAA}" destId="{3C6E4589-31DB-4585-BB68-3CC41BABE2B0}" srcOrd="1" destOrd="0" presId="urn:microsoft.com/office/officeart/2005/8/layout/cycle2"/>
    <dgm:cxn modelId="{9A3059B5-62A1-46C3-9854-CAAF77EECD9D}" type="presOf" srcId="{7CE3D554-1446-45A3-979F-6A8C9245C6D1}" destId="{653B1723-6B24-466D-A058-1736097A43A3}" srcOrd="0" destOrd="0" presId="urn:microsoft.com/office/officeart/2005/8/layout/cycle2"/>
    <dgm:cxn modelId="{CA3DB3C6-BD3C-44DA-881E-FD9D89B1DD66}" type="presOf" srcId="{19457463-65F5-443B-8859-478F76676BAA}" destId="{DC1A1C81-65EA-4836-8353-248EE2DA0C7A}" srcOrd="0" destOrd="0" presId="urn:microsoft.com/office/officeart/2005/8/layout/cycle2"/>
    <dgm:cxn modelId="{C81887DF-3E49-4AB1-AB47-68029C3E1D58}" type="presOf" srcId="{BE1C570F-FB9C-4108-90AA-6555CF06BCD4}" destId="{5088F7D7-F493-492B-B013-ED92527FB580}" srcOrd="0" destOrd="0" presId="urn:microsoft.com/office/officeart/2005/8/layout/cycle2"/>
    <dgm:cxn modelId="{7E2F86E0-0C89-40E5-9735-3630D4A1002E}" type="presOf" srcId="{B13EBBE6-C5DC-4E24-87AB-EB27A8FB8041}" destId="{5BBB93D9-5E56-413B-B0F6-81C197594B7B}" srcOrd="0" destOrd="0" presId="urn:microsoft.com/office/officeart/2005/8/layout/cycle2"/>
    <dgm:cxn modelId="{05A187E2-25C7-4278-BCCD-0487D4B69722}" type="presOf" srcId="{66EF5A2E-6E4F-4CA8-8D29-7EDF474653C6}" destId="{EC8B54AB-810F-4315-B853-D2DFE2AC3853}" srcOrd="0" destOrd="0" presId="urn:microsoft.com/office/officeart/2005/8/layout/cycle2"/>
    <dgm:cxn modelId="{452EA2EC-ABBD-4268-B769-B76145FAE693}" type="presOf" srcId="{BE1C570F-FB9C-4108-90AA-6555CF06BCD4}" destId="{426D9695-1717-4B21-B078-54ABD1025710}" srcOrd="1" destOrd="0" presId="urn:microsoft.com/office/officeart/2005/8/layout/cycle2"/>
    <dgm:cxn modelId="{3828E6F1-AB4A-413C-AD11-B47B33A78DAD}" type="presOf" srcId="{D6F010B9-F96B-4EA7-83D9-1FBCB2BB293F}" destId="{E96424FD-C4DA-4D9B-ABF0-209626DEF610}" srcOrd="1" destOrd="0" presId="urn:microsoft.com/office/officeart/2005/8/layout/cycle2"/>
    <dgm:cxn modelId="{B339F2FA-35B2-49C9-8D35-4BB4B67ECBF7}" type="presOf" srcId="{B263A744-867D-4CB1-81F4-642543680576}" destId="{CFCC92B2-25FC-47A0-A7F3-48BEBB8D03A8}" srcOrd="0" destOrd="0" presId="urn:microsoft.com/office/officeart/2005/8/layout/cycle2"/>
    <dgm:cxn modelId="{75544874-85CB-4BC2-A47D-40F1D79FBCC2}" type="presParOf" srcId="{7A909CBA-00BC-4BC9-88DE-7CD516DB5703}" destId="{D276FFA6-38AD-4A5B-8AE6-B1D01F5C6A4C}" srcOrd="0" destOrd="0" presId="urn:microsoft.com/office/officeart/2005/8/layout/cycle2"/>
    <dgm:cxn modelId="{19AD9194-4688-4B10-B31A-0AD1C490D239}" type="presParOf" srcId="{7A909CBA-00BC-4BC9-88DE-7CD516DB5703}" destId="{C072BDF9-359A-4CFF-A3D9-1FA8675DF530}" srcOrd="1" destOrd="0" presId="urn:microsoft.com/office/officeart/2005/8/layout/cycle2"/>
    <dgm:cxn modelId="{CF687DB5-95F9-4969-ABDB-6EF69C194150}" type="presParOf" srcId="{C072BDF9-359A-4CFF-A3D9-1FA8675DF530}" destId="{096C0127-D366-4A97-A5BD-4E674CB50BED}" srcOrd="0" destOrd="0" presId="urn:microsoft.com/office/officeart/2005/8/layout/cycle2"/>
    <dgm:cxn modelId="{B87BAC04-8F30-4410-B053-A0AF89299B05}" type="presParOf" srcId="{7A909CBA-00BC-4BC9-88DE-7CD516DB5703}" destId="{E4759A7A-E614-4D1C-A89B-DC10915C8694}" srcOrd="2" destOrd="0" presId="urn:microsoft.com/office/officeart/2005/8/layout/cycle2"/>
    <dgm:cxn modelId="{4C57B109-F2E1-4667-839F-9D0B9FB27C3B}" type="presParOf" srcId="{7A909CBA-00BC-4BC9-88DE-7CD516DB5703}" destId="{5088F7D7-F493-492B-B013-ED92527FB580}" srcOrd="3" destOrd="0" presId="urn:microsoft.com/office/officeart/2005/8/layout/cycle2"/>
    <dgm:cxn modelId="{0087FDFE-E457-4D42-9D4D-2D2B4FE3C173}" type="presParOf" srcId="{5088F7D7-F493-492B-B013-ED92527FB580}" destId="{426D9695-1717-4B21-B078-54ABD1025710}" srcOrd="0" destOrd="0" presId="urn:microsoft.com/office/officeart/2005/8/layout/cycle2"/>
    <dgm:cxn modelId="{F1C49322-E77E-4900-8468-F0275DD33816}" type="presParOf" srcId="{7A909CBA-00BC-4BC9-88DE-7CD516DB5703}" destId="{EC8B54AB-810F-4315-B853-D2DFE2AC3853}" srcOrd="4" destOrd="0" presId="urn:microsoft.com/office/officeart/2005/8/layout/cycle2"/>
    <dgm:cxn modelId="{EF8893D6-EBBB-4F35-B7B8-C6887E4C6C90}" type="presParOf" srcId="{7A909CBA-00BC-4BC9-88DE-7CD516DB5703}" destId="{653B1723-6B24-466D-A058-1736097A43A3}" srcOrd="5" destOrd="0" presId="urn:microsoft.com/office/officeart/2005/8/layout/cycle2"/>
    <dgm:cxn modelId="{F3D502B6-03A2-4F8D-A458-93E0A41A6E16}" type="presParOf" srcId="{653B1723-6B24-466D-A058-1736097A43A3}" destId="{427A98D9-31E9-4650-B984-7C5E046672F0}" srcOrd="0" destOrd="0" presId="urn:microsoft.com/office/officeart/2005/8/layout/cycle2"/>
    <dgm:cxn modelId="{37552E63-5B64-4CE3-8A68-56B31F5FA2AA}" type="presParOf" srcId="{7A909CBA-00BC-4BC9-88DE-7CD516DB5703}" destId="{44F38960-8C55-4B00-9111-FD1CD54ABDE2}" srcOrd="6" destOrd="0" presId="urn:microsoft.com/office/officeart/2005/8/layout/cycle2"/>
    <dgm:cxn modelId="{EB763F93-307D-4964-9EAF-290F3141D6FE}" type="presParOf" srcId="{7A909CBA-00BC-4BC9-88DE-7CD516DB5703}" destId="{DC1A1C81-65EA-4836-8353-248EE2DA0C7A}" srcOrd="7" destOrd="0" presId="urn:microsoft.com/office/officeart/2005/8/layout/cycle2"/>
    <dgm:cxn modelId="{FBFEB2D6-BFA7-4396-AE3C-5CED5224EFE0}" type="presParOf" srcId="{DC1A1C81-65EA-4836-8353-248EE2DA0C7A}" destId="{3C6E4589-31DB-4585-BB68-3CC41BABE2B0}" srcOrd="0" destOrd="0" presId="urn:microsoft.com/office/officeart/2005/8/layout/cycle2"/>
    <dgm:cxn modelId="{A43C6F0F-E1C5-44D5-8FF2-3DFB77B11C86}" type="presParOf" srcId="{7A909CBA-00BC-4BC9-88DE-7CD516DB5703}" destId="{1FBC10BC-D022-48F4-AFAF-5F49FB1803E2}" srcOrd="8" destOrd="0" presId="urn:microsoft.com/office/officeart/2005/8/layout/cycle2"/>
    <dgm:cxn modelId="{96379E8E-3196-4C3B-BBAB-B59A21B3BE89}" type="presParOf" srcId="{7A909CBA-00BC-4BC9-88DE-7CD516DB5703}" destId="{E113EB72-510B-406A-B5C6-4004C0FA0B85}" srcOrd="9" destOrd="0" presId="urn:microsoft.com/office/officeart/2005/8/layout/cycle2"/>
    <dgm:cxn modelId="{1BAC3223-2293-4F95-8245-68F6432D6FBA}" type="presParOf" srcId="{E113EB72-510B-406A-B5C6-4004C0FA0B85}" destId="{D4DD07C8-4DE2-40B4-9DB2-88366F82BC25}" srcOrd="0" destOrd="0" presId="urn:microsoft.com/office/officeart/2005/8/layout/cycle2"/>
    <dgm:cxn modelId="{BE1D5A9A-E3A2-4645-A31F-B253E870EB4A}" type="presParOf" srcId="{7A909CBA-00BC-4BC9-88DE-7CD516DB5703}" destId="{CFCC92B2-25FC-47A0-A7F3-48BEBB8D03A8}" srcOrd="10" destOrd="0" presId="urn:microsoft.com/office/officeart/2005/8/layout/cycle2"/>
    <dgm:cxn modelId="{B1D769DA-60A2-44AC-83B1-AEF0149A59DD}" type="presParOf" srcId="{7A909CBA-00BC-4BC9-88DE-7CD516DB5703}" destId="{DDD21819-CD1F-4BFA-BB48-BC6745C9739A}" srcOrd="11" destOrd="0" presId="urn:microsoft.com/office/officeart/2005/8/layout/cycle2"/>
    <dgm:cxn modelId="{77C648BA-2060-4283-8AD2-8B223CE66C92}" type="presParOf" srcId="{DDD21819-CD1F-4BFA-BB48-BC6745C9739A}" destId="{E96424FD-C4DA-4D9B-ABF0-209626DEF610}" srcOrd="0" destOrd="0" presId="urn:microsoft.com/office/officeart/2005/8/layout/cycle2"/>
    <dgm:cxn modelId="{74C3499E-A957-41A9-8100-1099EFB6F721}" type="presParOf" srcId="{7A909CBA-00BC-4BC9-88DE-7CD516DB5703}" destId="{F69A0310-F82A-432D-BACA-19265D481212}" srcOrd="12" destOrd="0" presId="urn:microsoft.com/office/officeart/2005/8/layout/cycle2"/>
    <dgm:cxn modelId="{EA3AC72C-9F28-4E38-B159-5CACA2DD0A57}" type="presParOf" srcId="{7A909CBA-00BC-4BC9-88DE-7CD516DB5703}" destId="{5BBB93D9-5E56-413B-B0F6-81C197594B7B}" srcOrd="13" destOrd="0" presId="urn:microsoft.com/office/officeart/2005/8/layout/cycle2"/>
    <dgm:cxn modelId="{B936243A-DDAA-44D1-AF44-95245874EB3D}" type="presParOf" srcId="{5BBB93D9-5E56-413B-B0F6-81C197594B7B}" destId="{8E40162E-92F2-4920-8B16-8884F81C5405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3A13312-F8E6-4BD5-B507-4886ECA72B3C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BBB361D-DD3A-4FF0-BFFC-05877B063B79}">
      <dgm:prSet/>
      <dgm:spPr/>
      <dgm:t>
        <a:bodyPr/>
        <a:lstStyle/>
        <a:p>
          <a:pPr rtl="0">
            <a:lnSpc>
              <a:spcPct val="100000"/>
            </a:lnSpc>
          </a:pPr>
          <a:r>
            <a:rPr lang="en-US" dirty="0"/>
            <a:t>Don't work alone.</a:t>
          </a:r>
          <a:r>
            <a:rPr lang="en-US" dirty="0">
              <a:latin typeface="Calibri" panose="020F0502020204030204"/>
            </a:rPr>
            <a:t> </a:t>
          </a:r>
          <a:endParaRPr lang="en-US" dirty="0"/>
        </a:p>
      </dgm:t>
    </dgm:pt>
    <dgm:pt modelId="{5EB0BB0D-4F57-4E68-9864-6DC95D05AAAB}" type="parTrans" cxnId="{A20B461B-6C36-43E5-83E6-7DCD89EBE606}">
      <dgm:prSet/>
      <dgm:spPr/>
      <dgm:t>
        <a:bodyPr/>
        <a:lstStyle/>
        <a:p>
          <a:endParaRPr lang="en-US"/>
        </a:p>
      </dgm:t>
    </dgm:pt>
    <dgm:pt modelId="{16C5E1ED-5FBD-4F2C-9408-78EBD2B219AC}" type="sibTrans" cxnId="{A20B461B-6C36-43E5-83E6-7DCD89EBE606}">
      <dgm:prSet/>
      <dgm:spPr/>
      <dgm:t>
        <a:bodyPr/>
        <a:lstStyle/>
        <a:p>
          <a:endParaRPr lang="en-US"/>
        </a:p>
      </dgm:t>
    </dgm:pt>
    <dgm:pt modelId="{76793833-DE3D-4000-8188-0EA631A7F98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Contact co-examiner or the Study </a:t>
          </a:r>
          <a:r>
            <a:rPr lang="en-US" dirty="0" err="1"/>
            <a:t>Programme</a:t>
          </a:r>
          <a:r>
            <a:rPr lang="en-US" dirty="0"/>
            <a:t> Manager. Notify the Examination team that grades must be withheld until further notice. </a:t>
          </a:r>
        </a:p>
      </dgm:t>
    </dgm:pt>
    <dgm:pt modelId="{FCD648F2-C515-4636-B991-11B0CD5E0E61}" type="parTrans" cxnId="{B1CC8E49-7DD6-404C-9532-42D13EE32F9D}">
      <dgm:prSet/>
      <dgm:spPr/>
      <dgm:t>
        <a:bodyPr/>
        <a:lstStyle/>
        <a:p>
          <a:endParaRPr lang="en-US"/>
        </a:p>
      </dgm:t>
    </dgm:pt>
    <dgm:pt modelId="{F5035932-063B-4EE7-AF73-A95D60985141}" type="sibTrans" cxnId="{B1CC8E49-7DD6-404C-9532-42D13EE32F9D}">
      <dgm:prSet/>
      <dgm:spPr/>
      <dgm:t>
        <a:bodyPr/>
        <a:lstStyle/>
        <a:p>
          <a:endParaRPr lang="en-US"/>
        </a:p>
      </dgm:t>
    </dgm:pt>
    <dgm:pt modelId="{12A17AB1-9309-459F-B07C-FFAFB51E757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Follow the regulations step by step (link):  </a:t>
          </a:r>
        </a:p>
      </dgm:t>
    </dgm:pt>
    <dgm:pt modelId="{D84D8206-7976-403B-9160-9C114720A7D7}" type="parTrans" cxnId="{77615B6E-B19B-441B-AEBF-177627B10997}">
      <dgm:prSet/>
      <dgm:spPr/>
      <dgm:t>
        <a:bodyPr/>
        <a:lstStyle/>
        <a:p>
          <a:endParaRPr lang="en-US"/>
        </a:p>
      </dgm:t>
    </dgm:pt>
    <dgm:pt modelId="{E1EF9ABB-1A46-4013-9B6A-FC5032E8E1CB}" type="sibTrans" cxnId="{77615B6E-B19B-441B-AEBF-177627B10997}">
      <dgm:prSet/>
      <dgm:spPr/>
      <dgm:t>
        <a:bodyPr/>
        <a:lstStyle/>
        <a:p>
          <a:endParaRPr lang="en-US"/>
        </a:p>
      </dgm:t>
    </dgm:pt>
    <dgm:pt modelId="{D2F7467F-3CFB-4662-B3EA-FE8E0DCFE54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hlinkClick xmlns:r="http://schemas.openxmlformats.org/officeDocument/2006/relationships" r:id="rId1"/>
            </a:rPr>
            <a:t>https://www.himolde.no/english/studies/examination/regulations-cheating-and-plagiarism/case-preparation-and-processing-in-cheating-cases.html</a:t>
          </a:r>
          <a:endParaRPr lang="en-US" dirty="0"/>
        </a:p>
      </dgm:t>
    </dgm:pt>
    <dgm:pt modelId="{EC4B8E31-D735-4420-9C18-BD1E4E1D256F}" type="parTrans" cxnId="{5B11A47B-080B-4EBF-9DE4-BA4E612FB32B}">
      <dgm:prSet/>
      <dgm:spPr/>
      <dgm:t>
        <a:bodyPr/>
        <a:lstStyle/>
        <a:p>
          <a:endParaRPr lang="en-US"/>
        </a:p>
      </dgm:t>
    </dgm:pt>
    <dgm:pt modelId="{083E98C6-17B9-46BC-9126-ABA7A2E5B809}" type="sibTrans" cxnId="{5B11A47B-080B-4EBF-9DE4-BA4E612FB32B}">
      <dgm:prSet/>
      <dgm:spPr/>
      <dgm:t>
        <a:bodyPr/>
        <a:lstStyle/>
        <a:p>
          <a:endParaRPr lang="en-US"/>
        </a:p>
      </dgm:t>
    </dgm:pt>
    <dgm:pt modelId="{049F9BFB-D8BC-4074-8A98-2F60E7FBDCB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You must document your suspicion and create a report. </a:t>
          </a:r>
        </a:p>
      </dgm:t>
    </dgm:pt>
    <dgm:pt modelId="{AADD2A19-A551-4F12-9C0A-AD64669180F3}" type="parTrans" cxnId="{75F10BBE-8139-4E31-8B30-71CDAF26EBBD}">
      <dgm:prSet/>
      <dgm:spPr/>
      <dgm:t>
        <a:bodyPr/>
        <a:lstStyle/>
        <a:p>
          <a:endParaRPr lang="en-US"/>
        </a:p>
      </dgm:t>
    </dgm:pt>
    <dgm:pt modelId="{0BD590AA-1049-4A22-9AC8-5DCB492EB57C}" type="sibTrans" cxnId="{75F10BBE-8139-4E31-8B30-71CDAF26EBBD}">
      <dgm:prSet/>
      <dgm:spPr/>
      <dgm:t>
        <a:bodyPr/>
        <a:lstStyle/>
        <a:p>
          <a:endParaRPr lang="en-US"/>
        </a:p>
      </dgm:t>
    </dgm:pt>
    <dgm:pt modelId="{7DDB6D4D-80F3-49F9-927F-CAF65DAE904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The Dean decides whether the university will initiate proceedings against the student. If so, the case will be heard in the Committee for Appeals.</a:t>
          </a:r>
        </a:p>
      </dgm:t>
    </dgm:pt>
    <dgm:pt modelId="{1C0CD075-0307-460B-BA4E-3400451BD8FD}" type="parTrans" cxnId="{9DC35CE2-B700-4C19-8496-ABED291C8069}">
      <dgm:prSet/>
      <dgm:spPr/>
      <dgm:t>
        <a:bodyPr/>
        <a:lstStyle/>
        <a:p>
          <a:endParaRPr lang="en-US"/>
        </a:p>
      </dgm:t>
    </dgm:pt>
    <dgm:pt modelId="{B031E9AC-B71C-4302-967D-349BCE9DBB53}" type="sibTrans" cxnId="{9DC35CE2-B700-4C19-8496-ABED291C8069}">
      <dgm:prSet/>
      <dgm:spPr/>
      <dgm:t>
        <a:bodyPr/>
        <a:lstStyle/>
        <a:p>
          <a:endParaRPr lang="en-US"/>
        </a:p>
      </dgm:t>
    </dgm:pt>
    <dgm:pt modelId="{572276DF-3A20-49D0-80AC-04DAA8A8C6AA}">
      <dgm:prSet/>
      <dgm:spPr/>
      <dgm:t>
        <a:bodyPr/>
        <a:lstStyle/>
        <a:p>
          <a:pPr rtl="0">
            <a:lnSpc>
              <a:spcPct val="100000"/>
            </a:lnSpc>
          </a:pPr>
          <a:r>
            <a:rPr lang="en-US" dirty="0"/>
            <a:t>Don't </a:t>
          </a:r>
          <a:r>
            <a:rPr lang="en-US" dirty="0">
              <a:latin typeface="Calibri" panose="020F0502020204030204"/>
            </a:rPr>
            <a:t>give the grade F </a:t>
          </a:r>
          <a:r>
            <a:rPr lang="en-US" dirty="0"/>
            <a:t>when it's cheating.</a:t>
          </a:r>
          <a:r>
            <a:rPr lang="en-US" dirty="0">
              <a:latin typeface="Calibri" panose="020F0502020204030204"/>
            </a:rPr>
            <a:t> </a:t>
          </a:r>
          <a:endParaRPr lang="en-US" dirty="0"/>
        </a:p>
      </dgm:t>
    </dgm:pt>
    <dgm:pt modelId="{F5750C05-8848-42CC-9F12-8EEC05648163}" type="parTrans" cxnId="{CF847C85-F9B3-41E3-90A5-35BDF1CF0E28}">
      <dgm:prSet/>
      <dgm:spPr/>
      <dgm:t>
        <a:bodyPr/>
        <a:lstStyle/>
        <a:p>
          <a:endParaRPr lang="en-US"/>
        </a:p>
      </dgm:t>
    </dgm:pt>
    <dgm:pt modelId="{9CAAF8BA-2FAD-4903-AA9D-3C44FA1CAD88}" type="sibTrans" cxnId="{CF847C85-F9B3-41E3-90A5-35BDF1CF0E28}">
      <dgm:prSet/>
      <dgm:spPr/>
      <dgm:t>
        <a:bodyPr/>
        <a:lstStyle/>
        <a:p>
          <a:endParaRPr lang="en-US"/>
        </a:p>
      </dgm:t>
    </dgm:pt>
    <dgm:pt modelId="{D2160669-CB63-4C3F-B708-03CA57D2BCD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Attention: This gives the "sinner" the right to complain about the grade, as well as to take a written exam.</a:t>
          </a:r>
        </a:p>
      </dgm:t>
    </dgm:pt>
    <dgm:pt modelId="{45AB60BC-EEA4-4DA6-9BD3-1A559F7FFABF}" type="parTrans" cxnId="{14EE2F51-5D99-4780-8ABA-23A4AD12A00E}">
      <dgm:prSet/>
      <dgm:spPr/>
      <dgm:t>
        <a:bodyPr/>
        <a:lstStyle/>
        <a:p>
          <a:endParaRPr lang="en-US"/>
        </a:p>
      </dgm:t>
    </dgm:pt>
    <dgm:pt modelId="{FBA641D8-23C6-4D43-9E54-1B68621AAA53}" type="sibTrans" cxnId="{14EE2F51-5D99-4780-8ABA-23A4AD12A00E}">
      <dgm:prSet/>
      <dgm:spPr/>
      <dgm:t>
        <a:bodyPr/>
        <a:lstStyle/>
        <a:p>
          <a:endParaRPr lang="en-US"/>
        </a:p>
      </dgm:t>
    </dgm:pt>
    <dgm:pt modelId="{504795ED-E8D7-47B5-BAD8-F462F6DD0AC1}" type="pres">
      <dgm:prSet presAssocID="{43A13312-F8E6-4BD5-B507-4886ECA72B3C}" presName="root" presStyleCnt="0">
        <dgm:presLayoutVars>
          <dgm:dir/>
          <dgm:resizeHandles val="exact"/>
        </dgm:presLayoutVars>
      </dgm:prSet>
      <dgm:spPr/>
    </dgm:pt>
    <dgm:pt modelId="{4150A9E2-C396-4775-A5BF-207A3C5CD06C}" type="pres">
      <dgm:prSet presAssocID="{3BBB361D-DD3A-4FF0-BFFC-05877B063B79}" presName="compNode" presStyleCnt="0"/>
      <dgm:spPr/>
    </dgm:pt>
    <dgm:pt modelId="{BAFC2D54-61B4-4E10-A0BD-CDE5B584E119}" type="pres">
      <dgm:prSet presAssocID="{3BBB361D-DD3A-4FF0-BFFC-05877B063B79}" presName="bgRect" presStyleLbl="bgShp" presStyleIdx="0" presStyleCnt="4"/>
      <dgm:spPr/>
    </dgm:pt>
    <dgm:pt modelId="{AE6ED642-041B-4801-B6C7-449B56419D66}" type="pres">
      <dgm:prSet presAssocID="{3BBB361D-DD3A-4FF0-BFFC-05877B063B79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DB6494E8-2833-4E8D-A4B2-1E3F79C5A4D4}" type="pres">
      <dgm:prSet presAssocID="{3BBB361D-DD3A-4FF0-BFFC-05877B063B79}" presName="spaceRect" presStyleCnt="0"/>
      <dgm:spPr/>
    </dgm:pt>
    <dgm:pt modelId="{2DDBD821-29EA-44F5-8094-F8F4D51AC4BC}" type="pres">
      <dgm:prSet presAssocID="{3BBB361D-DD3A-4FF0-BFFC-05877B063B79}" presName="parTx" presStyleLbl="revTx" presStyleIdx="0" presStyleCnt="8">
        <dgm:presLayoutVars>
          <dgm:chMax val="0"/>
          <dgm:chPref val="0"/>
        </dgm:presLayoutVars>
      </dgm:prSet>
      <dgm:spPr/>
    </dgm:pt>
    <dgm:pt modelId="{93724166-8AB2-41BA-8622-E534531E5B93}" type="pres">
      <dgm:prSet presAssocID="{3BBB361D-DD3A-4FF0-BFFC-05877B063B79}" presName="desTx" presStyleLbl="revTx" presStyleIdx="1" presStyleCnt="8">
        <dgm:presLayoutVars/>
      </dgm:prSet>
      <dgm:spPr/>
    </dgm:pt>
    <dgm:pt modelId="{77D246A8-A376-4D1E-9006-9AD275ED67D4}" type="pres">
      <dgm:prSet presAssocID="{16C5E1ED-5FBD-4F2C-9408-78EBD2B219AC}" presName="sibTrans" presStyleCnt="0"/>
      <dgm:spPr/>
    </dgm:pt>
    <dgm:pt modelId="{0E0CCEE4-69E8-44B9-AAA4-E212723DE13A}" type="pres">
      <dgm:prSet presAssocID="{12A17AB1-9309-459F-B07C-FFAFB51E7572}" presName="compNode" presStyleCnt="0"/>
      <dgm:spPr/>
    </dgm:pt>
    <dgm:pt modelId="{BCE628C3-8987-4A28-8F9B-23B46C97DCC0}" type="pres">
      <dgm:prSet presAssocID="{12A17AB1-9309-459F-B07C-FFAFB51E7572}" presName="bgRect" presStyleLbl="bgShp" presStyleIdx="1" presStyleCnt="4"/>
      <dgm:spPr/>
    </dgm:pt>
    <dgm:pt modelId="{FA9F1E43-1C53-4C8A-B226-BDD272BC2A28}" type="pres">
      <dgm:prSet presAssocID="{12A17AB1-9309-459F-B07C-FFAFB51E7572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nk"/>
        </a:ext>
      </dgm:extLst>
    </dgm:pt>
    <dgm:pt modelId="{DACFB193-6A69-4F41-A23A-549E99B896B4}" type="pres">
      <dgm:prSet presAssocID="{12A17AB1-9309-459F-B07C-FFAFB51E7572}" presName="spaceRect" presStyleCnt="0"/>
      <dgm:spPr/>
    </dgm:pt>
    <dgm:pt modelId="{1B34908F-FFBC-4382-B898-4B1A512865A0}" type="pres">
      <dgm:prSet presAssocID="{12A17AB1-9309-459F-B07C-FFAFB51E7572}" presName="parTx" presStyleLbl="revTx" presStyleIdx="2" presStyleCnt="8">
        <dgm:presLayoutVars>
          <dgm:chMax val="0"/>
          <dgm:chPref val="0"/>
        </dgm:presLayoutVars>
      </dgm:prSet>
      <dgm:spPr/>
    </dgm:pt>
    <dgm:pt modelId="{41CDA274-38E2-428B-A3F2-9ABBCE3EA06E}" type="pres">
      <dgm:prSet presAssocID="{12A17AB1-9309-459F-B07C-FFAFB51E7572}" presName="desTx" presStyleLbl="revTx" presStyleIdx="3" presStyleCnt="8">
        <dgm:presLayoutVars/>
      </dgm:prSet>
      <dgm:spPr/>
    </dgm:pt>
    <dgm:pt modelId="{104E7EA1-CDE8-487A-ACCC-6FF4C2F22966}" type="pres">
      <dgm:prSet presAssocID="{E1EF9ABB-1A46-4013-9B6A-FC5032E8E1CB}" presName="sibTrans" presStyleCnt="0"/>
      <dgm:spPr/>
    </dgm:pt>
    <dgm:pt modelId="{6233916E-5CA9-4999-944F-17B4ED7D7F76}" type="pres">
      <dgm:prSet presAssocID="{049F9BFB-D8BC-4074-8A98-2F60E7FBDCB8}" presName="compNode" presStyleCnt="0"/>
      <dgm:spPr/>
    </dgm:pt>
    <dgm:pt modelId="{056220E0-84DB-4601-ADED-6E4CF62CF97F}" type="pres">
      <dgm:prSet presAssocID="{049F9BFB-D8BC-4074-8A98-2F60E7FBDCB8}" presName="bgRect" presStyleLbl="bgShp" presStyleIdx="2" presStyleCnt="4"/>
      <dgm:spPr/>
    </dgm:pt>
    <dgm:pt modelId="{BF5CD0A9-860D-4E33-A165-9839992E0643}" type="pres">
      <dgm:prSet presAssocID="{049F9BFB-D8BC-4074-8A98-2F60E7FBDCB8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Judge"/>
        </a:ext>
      </dgm:extLst>
    </dgm:pt>
    <dgm:pt modelId="{DB94437E-2A9C-48F8-9FC6-9705E740AF1E}" type="pres">
      <dgm:prSet presAssocID="{049F9BFB-D8BC-4074-8A98-2F60E7FBDCB8}" presName="spaceRect" presStyleCnt="0"/>
      <dgm:spPr/>
    </dgm:pt>
    <dgm:pt modelId="{5B78002D-6C3E-4E98-92DA-0EAAFF61AEE9}" type="pres">
      <dgm:prSet presAssocID="{049F9BFB-D8BC-4074-8A98-2F60E7FBDCB8}" presName="parTx" presStyleLbl="revTx" presStyleIdx="4" presStyleCnt="8">
        <dgm:presLayoutVars>
          <dgm:chMax val="0"/>
          <dgm:chPref val="0"/>
        </dgm:presLayoutVars>
      </dgm:prSet>
      <dgm:spPr/>
    </dgm:pt>
    <dgm:pt modelId="{B48DBAF6-695E-4725-922D-2776305FC7AA}" type="pres">
      <dgm:prSet presAssocID="{049F9BFB-D8BC-4074-8A98-2F60E7FBDCB8}" presName="desTx" presStyleLbl="revTx" presStyleIdx="5" presStyleCnt="8">
        <dgm:presLayoutVars/>
      </dgm:prSet>
      <dgm:spPr/>
    </dgm:pt>
    <dgm:pt modelId="{2EDF6C8C-F343-4830-AD8D-FAFFABDC936A}" type="pres">
      <dgm:prSet presAssocID="{0BD590AA-1049-4A22-9AC8-5DCB492EB57C}" presName="sibTrans" presStyleCnt="0"/>
      <dgm:spPr/>
    </dgm:pt>
    <dgm:pt modelId="{009DFB48-D692-48BD-8884-D6E695F942E2}" type="pres">
      <dgm:prSet presAssocID="{572276DF-3A20-49D0-80AC-04DAA8A8C6AA}" presName="compNode" presStyleCnt="0"/>
      <dgm:spPr/>
    </dgm:pt>
    <dgm:pt modelId="{C1FE8028-F20B-49FC-831F-633F78340FB9}" type="pres">
      <dgm:prSet presAssocID="{572276DF-3A20-49D0-80AC-04DAA8A8C6AA}" presName="bgRect" presStyleLbl="bgShp" presStyleIdx="3" presStyleCnt="4"/>
      <dgm:spPr/>
    </dgm:pt>
    <dgm:pt modelId="{89330337-9F9E-4E1F-A9A0-280D65EB97DD}" type="pres">
      <dgm:prSet presAssocID="{572276DF-3A20-49D0-80AC-04DAA8A8C6AA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p Sign"/>
        </a:ext>
      </dgm:extLst>
    </dgm:pt>
    <dgm:pt modelId="{6892A450-69A3-41A5-88A9-BA32B2EBBEC4}" type="pres">
      <dgm:prSet presAssocID="{572276DF-3A20-49D0-80AC-04DAA8A8C6AA}" presName="spaceRect" presStyleCnt="0"/>
      <dgm:spPr/>
    </dgm:pt>
    <dgm:pt modelId="{6224BE5B-8CDF-41E4-8A4C-01C56501C80D}" type="pres">
      <dgm:prSet presAssocID="{572276DF-3A20-49D0-80AC-04DAA8A8C6AA}" presName="parTx" presStyleLbl="revTx" presStyleIdx="6" presStyleCnt="8">
        <dgm:presLayoutVars>
          <dgm:chMax val="0"/>
          <dgm:chPref val="0"/>
        </dgm:presLayoutVars>
      </dgm:prSet>
      <dgm:spPr/>
    </dgm:pt>
    <dgm:pt modelId="{2FD8921B-3398-4E40-BC56-675A0D06BF67}" type="pres">
      <dgm:prSet presAssocID="{572276DF-3A20-49D0-80AC-04DAA8A8C6AA}" presName="desTx" presStyleLbl="revTx" presStyleIdx="7" presStyleCnt="8">
        <dgm:presLayoutVars/>
      </dgm:prSet>
      <dgm:spPr/>
    </dgm:pt>
  </dgm:ptLst>
  <dgm:cxnLst>
    <dgm:cxn modelId="{9F0F6411-9B38-4273-AE09-867657A98671}" type="presOf" srcId="{76793833-DE3D-4000-8188-0EA631A7F987}" destId="{93724166-8AB2-41BA-8622-E534531E5B93}" srcOrd="0" destOrd="0" presId="urn:microsoft.com/office/officeart/2018/2/layout/IconVerticalSolidList"/>
    <dgm:cxn modelId="{47767E11-A48C-4AF6-9C8D-10BD749B2E8A}" type="presOf" srcId="{43A13312-F8E6-4BD5-B507-4886ECA72B3C}" destId="{504795ED-E8D7-47B5-BAD8-F462F6DD0AC1}" srcOrd="0" destOrd="0" presId="urn:microsoft.com/office/officeart/2018/2/layout/IconVerticalSolidList"/>
    <dgm:cxn modelId="{A20B461B-6C36-43E5-83E6-7DCD89EBE606}" srcId="{43A13312-F8E6-4BD5-B507-4886ECA72B3C}" destId="{3BBB361D-DD3A-4FF0-BFFC-05877B063B79}" srcOrd="0" destOrd="0" parTransId="{5EB0BB0D-4F57-4E68-9864-6DC95D05AAAB}" sibTransId="{16C5E1ED-5FBD-4F2C-9408-78EBD2B219AC}"/>
    <dgm:cxn modelId="{035DF35F-7438-40DC-9102-20DE476B41A2}" type="presOf" srcId="{D2160669-CB63-4C3F-B708-03CA57D2BCD8}" destId="{2FD8921B-3398-4E40-BC56-675A0D06BF67}" srcOrd="0" destOrd="0" presId="urn:microsoft.com/office/officeart/2018/2/layout/IconVerticalSolidList"/>
    <dgm:cxn modelId="{8AD4DE47-EA0A-4A8F-9E89-2219558D0D54}" type="presOf" srcId="{572276DF-3A20-49D0-80AC-04DAA8A8C6AA}" destId="{6224BE5B-8CDF-41E4-8A4C-01C56501C80D}" srcOrd="0" destOrd="0" presId="urn:microsoft.com/office/officeart/2018/2/layout/IconVerticalSolidList"/>
    <dgm:cxn modelId="{B1CC8E49-7DD6-404C-9532-42D13EE32F9D}" srcId="{3BBB361D-DD3A-4FF0-BFFC-05877B063B79}" destId="{76793833-DE3D-4000-8188-0EA631A7F987}" srcOrd="0" destOrd="0" parTransId="{FCD648F2-C515-4636-B991-11B0CD5E0E61}" sibTransId="{F5035932-063B-4EE7-AF73-A95D60985141}"/>
    <dgm:cxn modelId="{77615B6E-B19B-441B-AEBF-177627B10997}" srcId="{43A13312-F8E6-4BD5-B507-4886ECA72B3C}" destId="{12A17AB1-9309-459F-B07C-FFAFB51E7572}" srcOrd="1" destOrd="0" parTransId="{D84D8206-7976-403B-9160-9C114720A7D7}" sibTransId="{E1EF9ABB-1A46-4013-9B6A-FC5032E8E1CB}"/>
    <dgm:cxn modelId="{14EE2F51-5D99-4780-8ABA-23A4AD12A00E}" srcId="{572276DF-3A20-49D0-80AC-04DAA8A8C6AA}" destId="{D2160669-CB63-4C3F-B708-03CA57D2BCD8}" srcOrd="0" destOrd="0" parTransId="{45AB60BC-EEA4-4DA6-9BD3-1A559F7FFABF}" sibTransId="{FBA641D8-23C6-4D43-9E54-1B68621AAA53}"/>
    <dgm:cxn modelId="{5B11A47B-080B-4EBF-9DE4-BA4E612FB32B}" srcId="{12A17AB1-9309-459F-B07C-FFAFB51E7572}" destId="{D2F7467F-3CFB-4662-B3EA-FE8E0DCFE54F}" srcOrd="0" destOrd="0" parTransId="{EC4B8E31-D735-4420-9C18-BD1E4E1D256F}" sibTransId="{083E98C6-17B9-46BC-9126-ABA7A2E5B809}"/>
    <dgm:cxn modelId="{CF847C85-F9B3-41E3-90A5-35BDF1CF0E28}" srcId="{43A13312-F8E6-4BD5-B507-4886ECA72B3C}" destId="{572276DF-3A20-49D0-80AC-04DAA8A8C6AA}" srcOrd="3" destOrd="0" parTransId="{F5750C05-8848-42CC-9F12-8EEC05648163}" sibTransId="{9CAAF8BA-2FAD-4903-AA9D-3C44FA1CAD88}"/>
    <dgm:cxn modelId="{75F10BBE-8139-4E31-8B30-71CDAF26EBBD}" srcId="{43A13312-F8E6-4BD5-B507-4886ECA72B3C}" destId="{049F9BFB-D8BC-4074-8A98-2F60E7FBDCB8}" srcOrd="2" destOrd="0" parTransId="{AADD2A19-A551-4F12-9C0A-AD64669180F3}" sibTransId="{0BD590AA-1049-4A22-9AC8-5DCB492EB57C}"/>
    <dgm:cxn modelId="{D7418CCF-1732-492D-94EB-A30B19EFB1C8}" type="presOf" srcId="{7DDB6D4D-80F3-49F9-927F-CAF65DAE904A}" destId="{B48DBAF6-695E-4725-922D-2776305FC7AA}" srcOrd="0" destOrd="0" presId="urn:microsoft.com/office/officeart/2018/2/layout/IconVerticalSolidList"/>
    <dgm:cxn modelId="{9DC35CE2-B700-4C19-8496-ABED291C8069}" srcId="{049F9BFB-D8BC-4074-8A98-2F60E7FBDCB8}" destId="{7DDB6D4D-80F3-49F9-927F-CAF65DAE904A}" srcOrd="0" destOrd="0" parTransId="{1C0CD075-0307-460B-BA4E-3400451BD8FD}" sibTransId="{B031E9AC-B71C-4302-967D-349BCE9DBB53}"/>
    <dgm:cxn modelId="{A341D7E2-AA7E-4A5D-ADAD-777C8DDB076F}" type="presOf" srcId="{049F9BFB-D8BC-4074-8A98-2F60E7FBDCB8}" destId="{5B78002D-6C3E-4E98-92DA-0EAAFF61AEE9}" srcOrd="0" destOrd="0" presId="urn:microsoft.com/office/officeart/2018/2/layout/IconVerticalSolidList"/>
    <dgm:cxn modelId="{4EA9E9E3-22FE-4D93-A6BC-37AE356C1988}" type="presOf" srcId="{3BBB361D-DD3A-4FF0-BFFC-05877B063B79}" destId="{2DDBD821-29EA-44F5-8094-F8F4D51AC4BC}" srcOrd="0" destOrd="0" presId="urn:microsoft.com/office/officeart/2018/2/layout/IconVerticalSolidList"/>
    <dgm:cxn modelId="{74B46BF3-1DB3-4B89-AD15-FC55D6F1FED1}" type="presOf" srcId="{12A17AB1-9309-459F-B07C-FFAFB51E7572}" destId="{1B34908F-FFBC-4382-B898-4B1A512865A0}" srcOrd="0" destOrd="0" presId="urn:microsoft.com/office/officeart/2018/2/layout/IconVerticalSolidList"/>
    <dgm:cxn modelId="{71BCC9FD-FD16-4938-BFBE-F761AE68A8F5}" type="presOf" srcId="{D2F7467F-3CFB-4662-B3EA-FE8E0DCFE54F}" destId="{41CDA274-38E2-428B-A3F2-9ABBCE3EA06E}" srcOrd="0" destOrd="0" presId="urn:microsoft.com/office/officeart/2018/2/layout/IconVerticalSolidList"/>
    <dgm:cxn modelId="{136338C0-0CF9-4B21-901A-7B81F94F0744}" type="presParOf" srcId="{504795ED-E8D7-47B5-BAD8-F462F6DD0AC1}" destId="{4150A9E2-C396-4775-A5BF-207A3C5CD06C}" srcOrd="0" destOrd="0" presId="urn:microsoft.com/office/officeart/2018/2/layout/IconVerticalSolidList"/>
    <dgm:cxn modelId="{556C9308-4599-4152-82ED-FA2255D4C1AA}" type="presParOf" srcId="{4150A9E2-C396-4775-A5BF-207A3C5CD06C}" destId="{BAFC2D54-61B4-4E10-A0BD-CDE5B584E119}" srcOrd="0" destOrd="0" presId="urn:microsoft.com/office/officeart/2018/2/layout/IconVerticalSolidList"/>
    <dgm:cxn modelId="{A8354C89-2A78-4045-8D05-DD04CF98A5A7}" type="presParOf" srcId="{4150A9E2-C396-4775-A5BF-207A3C5CD06C}" destId="{AE6ED642-041B-4801-B6C7-449B56419D66}" srcOrd="1" destOrd="0" presId="urn:microsoft.com/office/officeart/2018/2/layout/IconVerticalSolidList"/>
    <dgm:cxn modelId="{6DAD04B2-10DD-435C-8277-BDB1691F4310}" type="presParOf" srcId="{4150A9E2-C396-4775-A5BF-207A3C5CD06C}" destId="{DB6494E8-2833-4E8D-A4B2-1E3F79C5A4D4}" srcOrd="2" destOrd="0" presId="urn:microsoft.com/office/officeart/2018/2/layout/IconVerticalSolidList"/>
    <dgm:cxn modelId="{3A0E76BD-88F3-4B32-AA81-10F1AF8595B4}" type="presParOf" srcId="{4150A9E2-C396-4775-A5BF-207A3C5CD06C}" destId="{2DDBD821-29EA-44F5-8094-F8F4D51AC4BC}" srcOrd="3" destOrd="0" presId="urn:microsoft.com/office/officeart/2018/2/layout/IconVerticalSolidList"/>
    <dgm:cxn modelId="{434EB776-0F73-424E-BA06-E215277FDEDC}" type="presParOf" srcId="{4150A9E2-C396-4775-A5BF-207A3C5CD06C}" destId="{93724166-8AB2-41BA-8622-E534531E5B93}" srcOrd="4" destOrd="0" presId="urn:microsoft.com/office/officeart/2018/2/layout/IconVerticalSolidList"/>
    <dgm:cxn modelId="{2C58FE8D-EBF2-427D-AB94-9538FFC06F86}" type="presParOf" srcId="{504795ED-E8D7-47B5-BAD8-F462F6DD0AC1}" destId="{77D246A8-A376-4D1E-9006-9AD275ED67D4}" srcOrd="1" destOrd="0" presId="urn:microsoft.com/office/officeart/2018/2/layout/IconVerticalSolidList"/>
    <dgm:cxn modelId="{C2EB3CD2-A1C2-4FAF-9A22-D43BF727A6D2}" type="presParOf" srcId="{504795ED-E8D7-47B5-BAD8-F462F6DD0AC1}" destId="{0E0CCEE4-69E8-44B9-AAA4-E212723DE13A}" srcOrd="2" destOrd="0" presId="urn:microsoft.com/office/officeart/2018/2/layout/IconVerticalSolidList"/>
    <dgm:cxn modelId="{62C6978A-C00A-4211-86C1-FD0A73C3FF9F}" type="presParOf" srcId="{0E0CCEE4-69E8-44B9-AAA4-E212723DE13A}" destId="{BCE628C3-8987-4A28-8F9B-23B46C97DCC0}" srcOrd="0" destOrd="0" presId="urn:microsoft.com/office/officeart/2018/2/layout/IconVerticalSolidList"/>
    <dgm:cxn modelId="{C26D0DB7-3F39-421F-99D6-7DAFAB98E432}" type="presParOf" srcId="{0E0CCEE4-69E8-44B9-AAA4-E212723DE13A}" destId="{FA9F1E43-1C53-4C8A-B226-BDD272BC2A28}" srcOrd="1" destOrd="0" presId="urn:microsoft.com/office/officeart/2018/2/layout/IconVerticalSolidList"/>
    <dgm:cxn modelId="{DE380B52-DB8C-4FD0-B621-235D692BE86E}" type="presParOf" srcId="{0E0CCEE4-69E8-44B9-AAA4-E212723DE13A}" destId="{DACFB193-6A69-4F41-A23A-549E99B896B4}" srcOrd="2" destOrd="0" presId="urn:microsoft.com/office/officeart/2018/2/layout/IconVerticalSolidList"/>
    <dgm:cxn modelId="{0D2633D0-FCF8-483C-8383-6B8C08E72D29}" type="presParOf" srcId="{0E0CCEE4-69E8-44B9-AAA4-E212723DE13A}" destId="{1B34908F-FFBC-4382-B898-4B1A512865A0}" srcOrd="3" destOrd="0" presId="urn:microsoft.com/office/officeart/2018/2/layout/IconVerticalSolidList"/>
    <dgm:cxn modelId="{1F7EC030-2F66-4B7E-BE01-AD3C25B47926}" type="presParOf" srcId="{0E0CCEE4-69E8-44B9-AAA4-E212723DE13A}" destId="{41CDA274-38E2-428B-A3F2-9ABBCE3EA06E}" srcOrd="4" destOrd="0" presId="urn:microsoft.com/office/officeart/2018/2/layout/IconVerticalSolidList"/>
    <dgm:cxn modelId="{1C18BA30-2DDB-4670-A675-E09AD2EC4F2E}" type="presParOf" srcId="{504795ED-E8D7-47B5-BAD8-F462F6DD0AC1}" destId="{104E7EA1-CDE8-487A-ACCC-6FF4C2F22966}" srcOrd="3" destOrd="0" presId="urn:microsoft.com/office/officeart/2018/2/layout/IconVerticalSolidList"/>
    <dgm:cxn modelId="{2E1151A6-5ED5-4D70-AB97-08EE3E45E2D6}" type="presParOf" srcId="{504795ED-E8D7-47B5-BAD8-F462F6DD0AC1}" destId="{6233916E-5CA9-4999-944F-17B4ED7D7F76}" srcOrd="4" destOrd="0" presId="urn:microsoft.com/office/officeart/2018/2/layout/IconVerticalSolidList"/>
    <dgm:cxn modelId="{CFF59DE5-3373-4E02-9652-A926EE9A45C3}" type="presParOf" srcId="{6233916E-5CA9-4999-944F-17B4ED7D7F76}" destId="{056220E0-84DB-4601-ADED-6E4CF62CF97F}" srcOrd="0" destOrd="0" presId="urn:microsoft.com/office/officeart/2018/2/layout/IconVerticalSolidList"/>
    <dgm:cxn modelId="{DF854DCD-D906-4C69-AB46-50F0686F9BDD}" type="presParOf" srcId="{6233916E-5CA9-4999-944F-17B4ED7D7F76}" destId="{BF5CD0A9-860D-4E33-A165-9839992E0643}" srcOrd="1" destOrd="0" presId="urn:microsoft.com/office/officeart/2018/2/layout/IconVerticalSolidList"/>
    <dgm:cxn modelId="{59016B4A-0EEC-4A72-A274-FD07ECE2BC9D}" type="presParOf" srcId="{6233916E-5CA9-4999-944F-17B4ED7D7F76}" destId="{DB94437E-2A9C-48F8-9FC6-9705E740AF1E}" srcOrd="2" destOrd="0" presId="urn:microsoft.com/office/officeart/2018/2/layout/IconVerticalSolidList"/>
    <dgm:cxn modelId="{16E36A24-4B05-48BA-A833-EE4E57A7AFDD}" type="presParOf" srcId="{6233916E-5CA9-4999-944F-17B4ED7D7F76}" destId="{5B78002D-6C3E-4E98-92DA-0EAAFF61AEE9}" srcOrd="3" destOrd="0" presId="urn:microsoft.com/office/officeart/2018/2/layout/IconVerticalSolidList"/>
    <dgm:cxn modelId="{02E9D06C-DF59-41BC-9D9F-4261D29415B5}" type="presParOf" srcId="{6233916E-5CA9-4999-944F-17B4ED7D7F76}" destId="{B48DBAF6-695E-4725-922D-2776305FC7AA}" srcOrd="4" destOrd="0" presId="urn:microsoft.com/office/officeart/2018/2/layout/IconVerticalSolidList"/>
    <dgm:cxn modelId="{7FC62C39-E873-4551-BEDE-5C99D07FBE6D}" type="presParOf" srcId="{504795ED-E8D7-47B5-BAD8-F462F6DD0AC1}" destId="{2EDF6C8C-F343-4830-AD8D-FAFFABDC936A}" srcOrd="5" destOrd="0" presId="urn:microsoft.com/office/officeart/2018/2/layout/IconVerticalSolidList"/>
    <dgm:cxn modelId="{8EA409AA-A04D-409E-819A-E11ECF10059C}" type="presParOf" srcId="{504795ED-E8D7-47B5-BAD8-F462F6DD0AC1}" destId="{009DFB48-D692-48BD-8884-D6E695F942E2}" srcOrd="6" destOrd="0" presId="urn:microsoft.com/office/officeart/2018/2/layout/IconVerticalSolidList"/>
    <dgm:cxn modelId="{17143C34-4B60-4F13-9CD5-D05453B86E0D}" type="presParOf" srcId="{009DFB48-D692-48BD-8884-D6E695F942E2}" destId="{C1FE8028-F20B-49FC-831F-633F78340FB9}" srcOrd="0" destOrd="0" presId="urn:microsoft.com/office/officeart/2018/2/layout/IconVerticalSolidList"/>
    <dgm:cxn modelId="{D89EDD6D-9E3A-4FC2-8496-3F8832FD8188}" type="presParOf" srcId="{009DFB48-D692-48BD-8884-D6E695F942E2}" destId="{89330337-9F9E-4E1F-A9A0-280D65EB97DD}" srcOrd="1" destOrd="0" presId="urn:microsoft.com/office/officeart/2018/2/layout/IconVerticalSolidList"/>
    <dgm:cxn modelId="{3D7DEB92-378A-4E96-BA5B-1B2668427E72}" type="presParOf" srcId="{009DFB48-D692-48BD-8884-D6E695F942E2}" destId="{6892A450-69A3-41A5-88A9-BA32B2EBBEC4}" srcOrd="2" destOrd="0" presId="urn:microsoft.com/office/officeart/2018/2/layout/IconVerticalSolidList"/>
    <dgm:cxn modelId="{2A7D385D-A040-4838-80BE-7FE8CF1CCE01}" type="presParOf" srcId="{009DFB48-D692-48BD-8884-D6E695F942E2}" destId="{6224BE5B-8CDF-41E4-8A4C-01C56501C80D}" srcOrd="3" destOrd="0" presId="urn:microsoft.com/office/officeart/2018/2/layout/IconVerticalSolidList"/>
    <dgm:cxn modelId="{AFCD0A2D-2B0A-41BD-B74F-A4AAD329BF48}" type="presParOf" srcId="{009DFB48-D692-48BD-8884-D6E695F942E2}" destId="{2FD8921B-3398-4E40-BC56-675A0D06BF67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76FFA6-38AD-4A5B-8AE6-B1D01F5C6A4C}">
      <dsp:nvSpPr>
        <dsp:cNvPr id="0" name=""/>
        <dsp:cNvSpPr/>
      </dsp:nvSpPr>
      <dsp:spPr>
        <a:xfrm>
          <a:off x="2394082" y="2098"/>
          <a:ext cx="1185737" cy="1185737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>
              <a:latin typeface="Calibri" panose="020F0502020204030204"/>
            </a:rPr>
            <a:t> 15 July/15 Dec: Check exam dates</a:t>
          </a:r>
        </a:p>
      </dsp:txBody>
      <dsp:txXfrm>
        <a:off x="2567729" y="175745"/>
        <a:ext cx="838443" cy="838443"/>
      </dsp:txXfrm>
    </dsp:sp>
    <dsp:sp modelId="{C072BDF9-359A-4CFF-A3D9-1FA8675DF530}">
      <dsp:nvSpPr>
        <dsp:cNvPr id="0" name=""/>
        <dsp:cNvSpPr/>
      </dsp:nvSpPr>
      <dsp:spPr>
        <a:xfrm rot="1542857">
          <a:off x="3623104" y="776920"/>
          <a:ext cx="314347" cy="40018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3627774" y="836499"/>
        <a:ext cx="220043" cy="240112"/>
      </dsp:txXfrm>
    </dsp:sp>
    <dsp:sp modelId="{E4759A7A-E614-4D1C-A89B-DC10915C8694}">
      <dsp:nvSpPr>
        <dsp:cNvPr id="0" name=""/>
        <dsp:cNvSpPr/>
      </dsp:nvSpPr>
      <dsp:spPr>
        <a:xfrm>
          <a:off x="3996766" y="773911"/>
          <a:ext cx="1185737" cy="1185737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>
              <a:latin typeface="Calibri" panose="020F0502020204030204"/>
            </a:rPr>
            <a:t>1 April/ 1 Nov. : Send name of external grader and appeals grader</a:t>
          </a:r>
        </a:p>
      </dsp:txBody>
      <dsp:txXfrm>
        <a:off x="4170413" y="947558"/>
        <a:ext cx="838443" cy="838443"/>
      </dsp:txXfrm>
    </dsp:sp>
    <dsp:sp modelId="{5088F7D7-F493-492B-B013-ED92527FB580}">
      <dsp:nvSpPr>
        <dsp:cNvPr id="0" name=""/>
        <dsp:cNvSpPr/>
      </dsp:nvSpPr>
      <dsp:spPr>
        <a:xfrm rot="4628571">
          <a:off x="4628397" y="2025136"/>
          <a:ext cx="314347" cy="40018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700" kern="1200"/>
        </a:p>
      </dsp:txBody>
      <dsp:txXfrm>
        <a:off x="4665057" y="2059203"/>
        <a:ext cx="220043" cy="240112"/>
      </dsp:txXfrm>
    </dsp:sp>
    <dsp:sp modelId="{EC8B54AB-810F-4315-B853-D2DFE2AC3853}">
      <dsp:nvSpPr>
        <dsp:cNvPr id="0" name=""/>
        <dsp:cNvSpPr/>
      </dsp:nvSpPr>
      <dsp:spPr>
        <a:xfrm>
          <a:off x="4392597" y="2508157"/>
          <a:ext cx="1185737" cy="1185737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>
              <a:latin typeface="Calibri" panose="020F0502020204030204"/>
            </a:rPr>
            <a:t> Two weeks before exams: Grade coursework requirements </a:t>
          </a:r>
          <a:endParaRPr lang="en-US" sz="900" kern="1200" dirty="0"/>
        </a:p>
      </dsp:txBody>
      <dsp:txXfrm>
        <a:off x="4566244" y="2681804"/>
        <a:ext cx="838443" cy="838443"/>
      </dsp:txXfrm>
    </dsp:sp>
    <dsp:sp modelId="{653B1723-6B24-466D-A058-1736097A43A3}">
      <dsp:nvSpPr>
        <dsp:cNvPr id="0" name=""/>
        <dsp:cNvSpPr/>
      </dsp:nvSpPr>
      <dsp:spPr>
        <a:xfrm rot="7714286">
          <a:off x="4279293" y="3589356"/>
          <a:ext cx="314347" cy="40018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 rot="10800000">
        <a:off x="4355844" y="3632528"/>
        <a:ext cx="220043" cy="240112"/>
      </dsp:txXfrm>
    </dsp:sp>
    <dsp:sp modelId="{44F38960-8C55-4B00-9111-FD1CD54ABDE2}">
      <dsp:nvSpPr>
        <dsp:cNvPr id="0" name=""/>
        <dsp:cNvSpPr/>
      </dsp:nvSpPr>
      <dsp:spPr>
        <a:xfrm>
          <a:off x="3283505" y="3898915"/>
          <a:ext cx="1185737" cy="1185737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>
              <a:latin typeface="Calibri" panose="020F0502020204030204"/>
            </a:rPr>
            <a:t> One week before exams: Finalise exam question set</a:t>
          </a:r>
          <a:endParaRPr lang="en-US" sz="900" kern="1200" dirty="0"/>
        </a:p>
      </dsp:txBody>
      <dsp:txXfrm>
        <a:off x="3457152" y="4072562"/>
        <a:ext cx="838443" cy="838443"/>
      </dsp:txXfrm>
    </dsp:sp>
    <dsp:sp modelId="{DC1A1C81-65EA-4836-8353-248EE2DA0C7A}">
      <dsp:nvSpPr>
        <dsp:cNvPr id="0" name=""/>
        <dsp:cNvSpPr/>
      </dsp:nvSpPr>
      <dsp:spPr>
        <a:xfrm rot="10800000">
          <a:off x="2838673" y="4291691"/>
          <a:ext cx="314347" cy="40018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 rot="10800000">
        <a:off x="2932977" y="4371728"/>
        <a:ext cx="220043" cy="240112"/>
      </dsp:txXfrm>
    </dsp:sp>
    <dsp:sp modelId="{1FBC10BC-D022-48F4-AFAF-5F49FB1803E2}">
      <dsp:nvSpPr>
        <dsp:cNvPr id="0" name=""/>
        <dsp:cNvSpPr/>
      </dsp:nvSpPr>
      <dsp:spPr>
        <a:xfrm>
          <a:off x="1504659" y="3898915"/>
          <a:ext cx="1185737" cy="1185737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>
              <a:latin typeface="Calibri" panose="020F0502020204030204"/>
            </a:rPr>
            <a:t> Examination day: Be available</a:t>
          </a:r>
          <a:endParaRPr lang="en-US" sz="900" kern="1200" dirty="0"/>
        </a:p>
      </dsp:txBody>
      <dsp:txXfrm>
        <a:off x="1678306" y="4072562"/>
        <a:ext cx="838443" cy="838443"/>
      </dsp:txXfrm>
    </dsp:sp>
    <dsp:sp modelId="{E113EB72-510B-406A-B5C6-4004C0FA0B85}">
      <dsp:nvSpPr>
        <dsp:cNvPr id="0" name=""/>
        <dsp:cNvSpPr/>
      </dsp:nvSpPr>
      <dsp:spPr>
        <a:xfrm rot="13885714">
          <a:off x="1391355" y="3603267"/>
          <a:ext cx="314347" cy="40018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 rot="10800000">
        <a:off x="1467906" y="3720169"/>
        <a:ext cx="220043" cy="240112"/>
      </dsp:txXfrm>
    </dsp:sp>
    <dsp:sp modelId="{CFCC92B2-25FC-47A0-A7F3-48BEBB8D03A8}">
      <dsp:nvSpPr>
        <dsp:cNvPr id="0" name=""/>
        <dsp:cNvSpPr/>
      </dsp:nvSpPr>
      <dsp:spPr>
        <a:xfrm>
          <a:off x="395566" y="2508157"/>
          <a:ext cx="1185737" cy="1185737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>
              <a:latin typeface="Calibri" panose="020F0502020204030204"/>
            </a:rPr>
            <a:t>15 days weeks after exams: Finalise grading and solution guide</a:t>
          </a:r>
          <a:endParaRPr lang="en-US" sz="900" kern="1200" dirty="0"/>
        </a:p>
      </dsp:txBody>
      <dsp:txXfrm>
        <a:off x="569213" y="2681804"/>
        <a:ext cx="838443" cy="838443"/>
      </dsp:txXfrm>
    </dsp:sp>
    <dsp:sp modelId="{DDD21819-CD1F-4BFA-BB48-BC6745C9739A}">
      <dsp:nvSpPr>
        <dsp:cNvPr id="0" name=""/>
        <dsp:cNvSpPr/>
      </dsp:nvSpPr>
      <dsp:spPr>
        <a:xfrm rot="16971429">
          <a:off x="1027197" y="2042483"/>
          <a:ext cx="314347" cy="40018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1063857" y="2168490"/>
        <a:ext cx="220043" cy="240112"/>
      </dsp:txXfrm>
    </dsp:sp>
    <dsp:sp modelId="{F69A0310-F82A-432D-BACA-19265D481212}">
      <dsp:nvSpPr>
        <dsp:cNvPr id="0" name=""/>
        <dsp:cNvSpPr/>
      </dsp:nvSpPr>
      <dsp:spPr>
        <a:xfrm>
          <a:off x="791397" y="773911"/>
          <a:ext cx="1185737" cy="1185737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>
              <a:latin typeface="Calibri" panose="020F0502020204030204"/>
            </a:rPr>
            <a:t>One week after grading: Answer requests for explanations (within two weeks)</a:t>
          </a:r>
        </a:p>
      </dsp:txBody>
      <dsp:txXfrm>
        <a:off x="965044" y="947558"/>
        <a:ext cx="838443" cy="838443"/>
      </dsp:txXfrm>
    </dsp:sp>
    <dsp:sp modelId="{5BBB93D9-5E56-413B-B0F6-81C197594B7B}">
      <dsp:nvSpPr>
        <dsp:cNvPr id="0" name=""/>
        <dsp:cNvSpPr/>
      </dsp:nvSpPr>
      <dsp:spPr>
        <a:xfrm rot="20057143">
          <a:off x="2020419" y="784640"/>
          <a:ext cx="314347" cy="40018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2025089" y="885135"/>
        <a:ext cx="220043" cy="2401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FC2D54-61B4-4E10-A0BD-CDE5B584E119}">
      <dsp:nvSpPr>
        <dsp:cNvPr id="0" name=""/>
        <dsp:cNvSpPr/>
      </dsp:nvSpPr>
      <dsp:spPr>
        <a:xfrm>
          <a:off x="0" y="3007"/>
          <a:ext cx="7886700" cy="69994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6ED642-041B-4801-B6C7-449B56419D66}">
      <dsp:nvSpPr>
        <dsp:cNvPr id="0" name=""/>
        <dsp:cNvSpPr/>
      </dsp:nvSpPr>
      <dsp:spPr>
        <a:xfrm>
          <a:off x="211731" y="160493"/>
          <a:ext cx="384967" cy="38496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DBD821-29EA-44F5-8094-F8F4D51AC4BC}">
      <dsp:nvSpPr>
        <dsp:cNvPr id="0" name=""/>
        <dsp:cNvSpPr/>
      </dsp:nvSpPr>
      <dsp:spPr>
        <a:xfrm>
          <a:off x="808431" y="3007"/>
          <a:ext cx="3549015" cy="6999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077" tIns="74077" rIns="74077" bIns="74077" numCol="1" spcCol="1270" anchor="ctr" anchorCtr="0">
          <a:noAutofit/>
        </a:bodyPr>
        <a:lstStyle/>
        <a:p>
          <a:pPr marL="0" lvl="0" indent="0" algn="l" defTabSz="7556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Don't work alone.</a:t>
          </a:r>
          <a:r>
            <a:rPr lang="en-US" sz="1700" kern="1200" dirty="0">
              <a:latin typeface="Calibri" panose="020F0502020204030204"/>
            </a:rPr>
            <a:t> </a:t>
          </a:r>
          <a:endParaRPr lang="en-US" sz="1700" kern="1200" dirty="0"/>
        </a:p>
      </dsp:txBody>
      <dsp:txXfrm>
        <a:off x="808431" y="3007"/>
        <a:ext cx="3549015" cy="699940"/>
      </dsp:txXfrm>
    </dsp:sp>
    <dsp:sp modelId="{93724166-8AB2-41BA-8622-E534531E5B93}">
      <dsp:nvSpPr>
        <dsp:cNvPr id="0" name=""/>
        <dsp:cNvSpPr/>
      </dsp:nvSpPr>
      <dsp:spPr>
        <a:xfrm>
          <a:off x="4357446" y="3007"/>
          <a:ext cx="3528463" cy="6999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077" tIns="74077" rIns="74077" bIns="74077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Contact co-examiner or the Study </a:t>
          </a:r>
          <a:r>
            <a:rPr lang="en-US" sz="1100" kern="1200" dirty="0" err="1"/>
            <a:t>Programme</a:t>
          </a:r>
          <a:r>
            <a:rPr lang="en-US" sz="1100" kern="1200" dirty="0"/>
            <a:t> Manager. Notify the Examination team that grades must be withheld until further notice. </a:t>
          </a:r>
        </a:p>
      </dsp:txBody>
      <dsp:txXfrm>
        <a:off x="4357446" y="3007"/>
        <a:ext cx="3528463" cy="699940"/>
      </dsp:txXfrm>
    </dsp:sp>
    <dsp:sp modelId="{BCE628C3-8987-4A28-8F9B-23B46C97DCC0}">
      <dsp:nvSpPr>
        <dsp:cNvPr id="0" name=""/>
        <dsp:cNvSpPr/>
      </dsp:nvSpPr>
      <dsp:spPr>
        <a:xfrm>
          <a:off x="0" y="877932"/>
          <a:ext cx="7886700" cy="69994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9F1E43-1C53-4C8A-B226-BDD272BC2A28}">
      <dsp:nvSpPr>
        <dsp:cNvPr id="0" name=""/>
        <dsp:cNvSpPr/>
      </dsp:nvSpPr>
      <dsp:spPr>
        <a:xfrm>
          <a:off x="211731" y="1035419"/>
          <a:ext cx="384967" cy="38496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34908F-FFBC-4382-B898-4B1A512865A0}">
      <dsp:nvSpPr>
        <dsp:cNvPr id="0" name=""/>
        <dsp:cNvSpPr/>
      </dsp:nvSpPr>
      <dsp:spPr>
        <a:xfrm>
          <a:off x="808431" y="877932"/>
          <a:ext cx="3549015" cy="6999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077" tIns="74077" rIns="74077" bIns="74077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Follow the regulations step by step (link):  </a:t>
          </a:r>
        </a:p>
      </dsp:txBody>
      <dsp:txXfrm>
        <a:off x="808431" y="877932"/>
        <a:ext cx="3549015" cy="699940"/>
      </dsp:txXfrm>
    </dsp:sp>
    <dsp:sp modelId="{41CDA274-38E2-428B-A3F2-9ABBCE3EA06E}">
      <dsp:nvSpPr>
        <dsp:cNvPr id="0" name=""/>
        <dsp:cNvSpPr/>
      </dsp:nvSpPr>
      <dsp:spPr>
        <a:xfrm>
          <a:off x="4357446" y="877932"/>
          <a:ext cx="3528463" cy="6999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077" tIns="74077" rIns="74077" bIns="74077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hlinkClick xmlns:r="http://schemas.openxmlformats.org/officeDocument/2006/relationships" r:id="rId3"/>
            </a:rPr>
            <a:t>https://www.himolde.no/english/studies/examination/regulations-cheating-and-plagiarism/case-preparation-and-processing-in-cheating-cases.html</a:t>
          </a:r>
          <a:endParaRPr lang="en-US" sz="1100" kern="1200" dirty="0"/>
        </a:p>
      </dsp:txBody>
      <dsp:txXfrm>
        <a:off x="4357446" y="877932"/>
        <a:ext cx="3528463" cy="699940"/>
      </dsp:txXfrm>
    </dsp:sp>
    <dsp:sp modelId="{056220E0-84DB-4601-ADED-6E4CF62CF97F}">
      <dsp:nvSpPr>
        <dsp:cNvPr id="0" name=""/>
        <dsp:cNvSpPr/>
      </dsp:nvSpPr>
      <dsp:spPr>
        <a:xfrm>
          <a:off x="0" y="1752858"/>
          <a:ext cx="7886700" cy="69994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5CD0A9-860D-4E33-A165-9839992E0643}">
      <dsp:nvSpPr>
        <dsp:cNvPr id="0" name=""/>
        <dsp:cNvSpPr/>
      </dsp:nvSpPr>
      <dsp:spPr>
        <a:xfrm>
          <a:off x="211731" y="1910345"/>
          <a:ext cx="384967" cy="38496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78002D-6C3E-4E98-92DA-0EAAFF61AEE9}">
      <dsp:nvSpPr>
        <dsp:cNvPr id="0" name=""/>
        <dsp:cNvSpPr/>
      </dsp:nvSpPr>
      <dsp:spPr>
        <a:xfrm>
          <a:off x="808431" y="1752858"/>
          <a:ext cx="3549015" cy="6999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077" tIns="74077" rIns="74077" bIns="74077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You must document your suspicion and create a report. </a:t>
          </a:r>
        </a:p>
      </dsp:txBody>
      <dsp:txXfrm>
        <a:off x="808431" y="1752858"/>
        <a:ext cx="3549015" cy="699940"/>
      </dsp:txXfrm>
    </dsp:sp>
    <dsp:sp modelId="{B48DBAF6-695E-4725-922D-2776305FC7AA}">
      <dsp:nvSpPr>
        <dsp:cNvPr id="0" name=""/>
        <dsp:cNvSpPr/>
      </dsp:nvSpPr>
      <dsp:spPr>
        <a:xfrm>
          <a:off x="4357446" y="1752858"/>
          <a:ext cx="3528463" cy="6999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077" tIns="74077" rIns="74077" bIns="74077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The Dean decides whether the university will initiate proceedings against the student. If so, the case will be heard in the Committee for Appeals.</a:t>
          </a:r>
        </a:p>
      </dsp:txBody>
      <dsp:txXfrm>
        <a:off x="4357446" y="1752858"/>
        <a:ext cx="3528463" cy="699940"/>
      </dsp:txXfrm>
    </dsp:sp>
    <dsp:sp modelId="{C1FE8028-F20B-49FC-831F-633F78340FB9}">
      <dsp:nvSpPr>
        <dsp:cNvPr id="0" name=""/>
        <dsp:cNvSpPr/>
      </dsp:nvSpPr>
      <dsp:spPr>
        <a:xfrm>
          <a:off x="0" y="2627784"/>
          <a:ext cx="7886700" cy="69994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330337-9F9E-4E1F-A9A0-280D65EB97DD}">
      <dsp:nvSpPr>
        <dsp:cNvPr id="0" name=""/>
        <dsp:cNvSpPr/>
      </dsp:nvSpPr>
      <dsp:spPr>
        <a:xfrm>
          <a:off x="211731" y="2785270"/>
          <a:ext cx="384967" cy="38496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24BE5B-8CDF-41E4-8A4C-01C56501C80D}">
      <dsp:nvSpPr>
        <dsp:cNvPr id="0" name=""/>
        <dsp:cNvSpPr/>
      </dsp:nvSpPr>
      <dsp:spPr>
        <a:xfrm>
          <a:off x="808431" y="2627784"/>
          <a:ext cx="3549015" cy="6999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077" tIns="74077" rIns="74077" bIns="74077" numCol="1" spcCol="1270" anchor="ctr" anchorCtr="0">
          <a:noAutofit/>
        </a:bodyPr>
        <a:lstStyle/>
        <a:p>
          <a:pPr marL="0" lvl="0" indent="0" algn="l" defTabSz="7556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Don't </a:t>
          </a:r>
          <a:r>
            <a:rPr lang="en-US" sz="1700" kern="1200" dirty="0">
              <a:latin typeface="Calibri" panose="020F0502020204030204"/>
            </a:rPr>
            <a:t>give the grade F </a:t>
          </a:r>
          <a:r>
            <a:rPr lang="en-US" sz="1700" kern="1200" dirty="0"/>
            <a:t>when it's cheating.</a:t>
          </a:r>
          <a:r>
            <a:rPr lang="en-US" sz="1700" kern="1200" dirty="0">
              <a:latin typeface="Calibri" panose="020F0502020204030204"/>
            </a:rPr>
            <a:t> </a:t>
          </a:r>
          <a:endParaRPr lang="en-US" sz="1700" kern="1200" dirty="0"/>
        </a:p>
      </dsp:txBody>
      <dsp:txXfrm>
        <a:off x="808431" y="2627784"/>
        <a:ext cx="3549015" cy="699940"/>
      </dsp:txXfrm>
    </dsp:sp>
    <dsp:sp modelId="{2FD8921B-3398-4E40-BC56-675A0D06BF67}">
      <dsp:nvSpPr>
        <dsp:cNvPr id="0" name=""/>
        <dsp:cNvSpPr/>
      </dsp:nvSpPr>
      <dsp:spPr>
        <a:xfrm>
          <a:off x="4357446" y="2627784"/>
          <a:ext cx="3528463" cy="6999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077" tIns="74077" rIns="74077" bIns="74077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Attention: This gives the "sinner" the right to complain about the grade, as well as to take a written exam.</a:t>
          </a:r>
        </a:p>
      </dsp:txBody>
      <dsp:txXfrm>
        <a:off x="4357446" y="2627784"/>
        <a:ext cx="3528463" cy="699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AF77F2E4-9D97-4FC3-AFDE-ED3FA112008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0AA25600-84AB-4F94-B5CB-A476CB8FC60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8A781A-1859-4C85-BF75-12C8100C455E}" type="datetimeFigureOut">
              <a:rPr lang="nb-NO" smtClean="0"/>
              <a:t>06.09.2026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2FA93902-B21B-4A6E-859D-90790E6FAC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7800144-E8A4-43A6-AAD7-1921F2CC0D8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E98403-76B7-4BFA-AF44-FE0FA5E8362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33853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442447-825E-F44A-AE66-BBD0FC2F1FF6}" type="datetimeFigureOut">
              <a:rPr lang="nb-NO" smtClean="0"/>
              <a:t>06.09.2026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241425"/>
            <a:ext cx="53594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7E51CF-144B-7241-A1FB-D978B63A9AA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97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>
            <a:normAutofit/>
          </a:bodyPr>
          <a:lstStyle>
            <a:lvl1pPr marL="0" indent="0" algn="ctr">
              <a:buNone/>
              <a:defRPr sz="1600"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014852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25383"/>
            <a:ext cx="7886700" cy="33307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432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194118"/>
            <a:ext cx="7886700" cy="2377281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593889"/>
            <a:ext cx="7886700" cy="1250156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77519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425383"/>
            <a:ext cx="3886200" cy="333073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425383"/>
            <a:ext cx="3886200" cy="333073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7712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34030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3711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381001"/>
            <a:ext cx="4629150" cy="4471086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3758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0906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381000"/>
            <a:ext cx="4629150" cy="447164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1"/>
            <a:ext cx="2949178" cy="3154062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53983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264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25383"/>
            <a:ext cx="7886700" cy="333073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012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02356"/>
            <a:ext cx="7886700" cy="2377281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602127"/>
            <a:ext cx="7886700" cy="125015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2E538D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60387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425383"/>
            <a:ext cx="3886200" cy="334720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425383"/>
            <a:ext cx="3886200" cy="334720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6695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6759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67020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381001"/>
            <a:ext cx="4629150" cy="4479324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1"/>
            <a:ext cx="2949178" cy="31594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952849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381001"/>
            <a:ext cx="4629150" cy="448756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1"/>
            <a:ext cx="2949178" cy="31652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50917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tiff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13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12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59F6C5B-4AF5-454D-AF1A-B8C3480E7A71}"/>
              </a:ext>
            </a:extLst>
          </p:cNvPr>
          <p:cNvSpPr/>
          <p:nvPr userDrawn="1"/>
        </p:nvSpPr>
        <p:spPr>
          <a:xfrm>
            <a:off x="0" y="0"/>
            <a:ext cx="9144000" cy="5715000"/>
          </a:xfrm>
          <a:prstGeom prst="rect">
            <a:avLst/>
          </a:prstGeom>
          <a:solidFill>
            <a:srgbClr val="005C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426176"/>
            <a:ext cx="7886700" cy="33307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F270661-5897-294E-8E62-63F1988A13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43424" y="4545000"/>
            <a:ext cx="2100576" cy="1170000"/>
          </a:xfrm>
          <a:prstGeom prst="rect">
            <a:avLst/>
          </a:prstGeom>
        </p:spPr>
      </p:pic>
      <p:sp>
        <p:nvSpPr>
          <p:cNvPr id="11" name="Title Placeholder 10">
            <a:extLst>
              <a:ext uri="{FF2B5EF4-FFF2-40B4-BE49-F238E27FC236}">
                <a16:creationId xmlns:a16="http://schemas.microsoft.com/office/drawing/2014/main" id="{DB8B9B4A-9906-1E43-833B-E0278CEEB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800"/>
            <a:ext cx="7886700" cy="1104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E9FD4B4-DFF1-934C-A28A-5210B685895E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rcRect/>
          <a:stretch/>
        </p:blipFill>
        <p:spPr>
          <a:xfrm>
            <a:off x="628650" y="4977336"/>
            <a:ext cx="2115408" cy="479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235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90" r:id="rId5"/>
    <p:sldLayoutId id="2147483691" r:id="rId6"/>
    <p:sldLayoutId id="2147483692" r:id="rId7"/>
    <p:sldLayoutId id="2147483693" r:id="rId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0" i="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b="0" i="0" kern="1200">
          <a:solidFill>
            <a:schemeClr val="bg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b="0" i="0" kern="1200">
          <a:solidFill>
            <a:schemeClr val="bg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b="0" i="0" kern="1200">
          <a:solidFill>
            <a:schemeClr val="bg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b="0" i="0" kern="1200">
          <a:solidFill>
            <a:schemeClr val="bg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59F6C5B-4AF5-454D-AF1A-B8C3480E7A71}"/>
              </a:ext>
            </a:extLst>
          </p:cNvPr>
          <p:cNvSpPr/>
          <p:nvPr userDrawn="1"/>
        </p:nvSpPr>
        <p:spPr>
          <a:xfrm>
            <a:off x="0" y="0"/>
            <a:ext cx="9144000" cy="5715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b="0" i="0">
              <a:ln>
                <a:noFill/>
              </a:ln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34963A4-30EA-BA44-A3C1-3E0310FE12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66919" y="4509170"/>
            <a:ext cx="1977081" cy="1205829"/>
          </a:xfrm>
          <a:prstGeom prst="rect">
            <a:avLst/>
          </a:prstGeom>
        </p:spPr>
      </p:pic>
      <p:sp>
        <p:nvSpPr>
          <p:cNvPr id="11" name="Title Placeholder 10">
            <a:extLst>
              <a:ext uri="{FF2B5EF4-FFF2-40B4-BE49-F238E27FC236}">
                <a16:creationId xmlns:a16="http://schemas.microsoft.com/office/drawing/2014/main" id="{DB8B9B4A-9906-1E43-833B-E0278CEEB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800"/>
            <a:ext cx="7886700" cy="1104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nb-NO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0D1645-1E9C-5B4B-9DFE-AB79493B1225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rcRect/>
          <a:stretch/>
        </p:blipFill>
        <p:spPr>
          <a:xfrm>
            <a:off x="628650" y="4977335"/>
            <a:ext cx="2115408" cy="479695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F56ED686-BC76-AF49-B1B1-A237E9A16C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426176"/>
            <a:ext cx="7886700" cy="33307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244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0" i="0" kern="1200">
          <a:solidFill>
            <a:srgbClr val="2E538D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b="0" i="0" kern="1200">
          <a:solidFill>
            <a:srgbClr val="2E538D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b="0" i="0" kern="1200">
          <a:solidFill>
            <a:srgbClr val="2E538D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b="0" i="0" kern="1200">
          <a:solidFill>
            <a:srgbClr val="2E538D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b="0" i="0" kern="1200">
          <a:solidFill>
            <a:srgbClr val="2E538D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b="0" i="0" kern="1200">
          <a:solidFill>
            <a:srgbClr val="2E538D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31C5A-9E8F-BB0C-C7A5-3465EF285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02" y="-503719"/>
            <a:ext cx="2949178" cy="1333500"/>
          </a:xfrm>
        </p:spPr>
        <p:txBody>
          <a:bodyPr anchor="b">
            <a:normAutofit/>
          </a:bodyPr>
          <a:lstStyle/>
          <a:p>
            <a:r>
              <a:rPr lang="en-US" sz="3200" dirty="0">
                <a:ea typeface="Calibri"/>
                <a:cs typeface="Calibri"/>
              </a:rPr>
              <a:t>Annual to do list</a:t>
            </a:r>
          </a:p>
        </p:txBody>
      </p:sp>
      <p:graphicFrame>
        <p:nvGraphicFramePr>
          <p:cNvPr id="5" name="Diagram 5">
            <a:extLst>
              <a:ext uri="{FF2B5EF4-FFF2-40B4-BE49-F238E27FC236}">
                <a16:creationId xmlns:a16="http://schemas.microsoft.com/office/drawing/2014/main" id="{83EF88A8-5244-69E4-B49E-9098343FFC2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4955485"/>
              </p:ext>
            </p:extLst>
          </p:nvPr>
        </p:nvGraphicFramePr>
        <p:xfrm>
          <a:off x="2285525" y="187778"/>
          <a:ext cx="5973902" cy="5086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02699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6DF8E-20D0-69C2-F6B2-3B01FE5BD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724" y="-107304"/>
            <a:ext cx="5667592" cy="1333500"/>
          </a:xfrm>
        </p:spPr>
        <p:txBody>
          <a:bodyPr/>
          <a:lstStyle/>
          <a:p>
            <a:r>
              <a:rPr lang="en-US" sz="3300" dirty="0">
                <a:cs typeface="Calibri"/>
              </a:rPr>
              <a:t>Do I need an external grader? </a:t>
            </a:r>
            <a:endParaRPr lang="en-US" sz="33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94D4A9-4B9B-A606-4E80-6C88195E1A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6979" y="1571803"/>
            <a:ext cx="5301088" cy="3137587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85750" indent="-285750">
              <a:buChar char="•"/>
            </a:pPr>
            <a:r>
              <a:rPr lang="en-US" sz="1800" dirty="0">
                <a:latin typeface="Calibri Light"/>
                <a:cs typeface="Calibri Light"/>
              </a:rPr>
              <a:t>Yes, for courses more than 15 ECTS, the first time that you are teaching a subject, and then every three years. </a:t>
            </a:r>
            <a:endParaRPr lang="en-US" dirty="0">
              <a:latin typeface="+mn-ea"/>
              <a:cs typeface="Calibri Light"/>
            </a:endParaRPr>
          </a:p>
          <a:p>
            <a:pPr marL="285750" indent="-285750">
              <a:buChar char="•"/>
            </a:pPr>
            <a:r>
              <a:rPr lang="en-US" sz="1800" dirty="0">
                <a:latin typeface="Calibri Light"/>
                <a:cs typeface="Calibri Light"/>
              </a:rPr>
              <a:t>Also; for grading of appeals and all master thesis.</a:t>
            </a:r>
            <a:br>
              <a:rPr lang="en-US" sz="1800" dirty="0">
                <a:latin typeface="Calibri Light"/>
                <a:cs typeface="Calibri Light"/>
              </a:rPr>
            </a:br>
            <a:endParaRPr lang="en-US" sz="1800" dirty="0">
              <a:latin typeface="Calibri Light"/>
              <a:ea typeface="Calibri Light"/>
              <a:cs typeface="Calibri Light"/>
            </a:endParaRPr>
          </a:p>
          <a:p>
            <a:pPr marL="285750" indent="-285750">
              <a:buChar char="•"/>
            </a:pPr>
            <a:r>
              <a:rPr lang="en-US" sz="1800" dirty="0">
                <a:latin typeface="Calibri Light"/>
                <a:cs typeface="Calibri Light"/>
              </a:rPr>
              <a:t>You must find the external grader yourself but can ask for advice with the Study </a:t>
            </a:r>
            <a:r>
              <a:rPr lang="en-US" sz="1800" dirty="0" err="1">
                <a:latin typeface="Calibri Light"/>
                <a:cs typeface="Calibri Light"/>
              </a:rPr>
              <a:t>Programme</a:t>
            </a:r>
            <a:r>
              <a:rPr lang="en-US" sz="1800" dirty="0">
                <a:latin typeface="Calibri Light"/>
                <a:cs typeface="Calibri Light"/>
              </a:rPr>
              <a:t> Manager or the Office of Studies and Academic Affairs</a:t>
            </a:r>
            <a:r>
              <a:rPr lang="en-US" sz="1400" dirty="0">
                <a:latin typeface="Calibri Light"/>
                <a:cs typeface="Calibri Light"/>
              </a:rPr>
              <a:t>.</a:t>
            </a:r>
            <a:br>
              <a:rPr lang="en-US" sz="1400" dirty="0">
                <a:latin typeface="Calibri Light"/>
                <a:cs typeface="Calibri Light"/>
              </a:rPr>
            </a:br>
            <a:endParaRPr lang="en-US" sz="1400" dirty="0">
              <a:latin typeface="Calibri Light"/>
              <a:cs typeface="Calibri Light"/>
            </a:endParaRPr>
          </a:p>
          <a:p>
            <a:pPr marL="285750" indent="-285750">
              <a:buChar char="•"/>
            </a:pPr>
            <a:r>
              <a:rPr lang="en-US" sz="1800" dirty="0">
                <a:latin typeface="Calibri Light"/>
                <a:ea typeface="Calibri Light"/>
                <a:cs typeface="Calibri Light"/>
              </a:rPr>
              <a:t>Oral exams/presentations must have a second grader, but they can be internal. </a:t>
            </a:r>
            <a:endParaRPr lang="en-US" sz="1400" dirty="0">
              <a:latin typeface="Calibri Light"/>
              <a:ea typeface="Calibri Light"/>
              <a:cs typeface="Calibri Light"/>
            </a:endParaRPr>
          </a:p>
          <a:p>
            <a:endParaRPr lang="nb-NO" sz="3000" dirty="0">
              <a:latin typeface="Calibri"/>
              <a:ea typeface="Calibri"/>
              <a:cs typeface="Calibri"/>
            </a:endParaRPr>
          </a:p>
          <a:p>
            <a:endParaRPr lang="nb-NO" sz="3000" dirty="0">
              <a:latin typeface="Calibri"/>
              <a:ea typeface="Calibri"/>
              <a:cs typeface="Calibri"/>
            </a:endParaRPr>
          </a:p>
        </p:txBody>
      </p:sp>
      <p:sp>
        <p:nvSpPr>
          <p:cNvPr id="22" name="Flowchart: Connector 21">
            <a:extLst>
              <a:ext uri="{FF2B5EF4-FFF2-40B4-BE49-F238E27FC236}">
                <a16:creationId xmlns:a16="http://schemas.microsoft.com/office/drawing/2014/main" id="{5FAF0FDE-4252-14D4-F60F-A77D5CC4C31D}"/>
              </a:ext>
            </a:extLst>
          </p:cNvPr>
          <p:cNvSpPr/>
          <p:nvPr/>
        </p:nvSpPr>
        <p:spPr>
          <a:xfrm>
            <a:off x="6608122" y="249190"/>
            <a:ext cx="2140510" cy="2034178"/>
          </a:xfrm>
          <a:prstGeom prst="flowChartConnector">
            <a:avLst/>
          </a:prstGeom>
          <a:solidFill>
            <a:srgbClr val="ED7D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D4ECB2A-AE2D-60F4-32B7-140AD5244FAB}"/>
              </a:ext>
            </a:extLst>
          </p:cNvPr>
          <p:cNvSpPr txBox="1"/>
          <p:nvPr/>
        </p:nvSpPr>
        <p:spPr>
          <a:xfrm>
            <a:off x="6863676" y="987722"/>
            <a:ext cx="2743199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1.april/ 1.nov. </a:t>
            </a:r>
            <a:endParaRPr lang="en-US" sz="1600" dirty="0">
              <a:solidFill>
                <a:schemeClr val="bg1"/>
              </a:solidFill>
              <a:cs typeface="Calibri"/>
            </a:endParaRPr>
          </a:p>
          <a:p>
            <a:r>
              <a:rPr lang="en-US" sz="1600" dirty="0">
                <a:solidFill>
                  <a:schemeClr val="bg1"/>
                </a:solidFill>
                <a:cs typeface="Calibri"/>
              </a:rPr>
              <a:t>Find external graders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564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5F9D6-FEC6-5548-37DE-4A7F5D266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128" y="304271"/>
            <a:ext cx="8047238" cy="375998"/>
          </a:xfrm>
        </p:spPr>
        <p:txBody>
          <a:bodyPr anchor="ctr">
            <a:normAutofit fontScale="90000"/>
          </a:bodyPr>
          <a:lstStyle/>
          <a:p>
            <a:r>
              <a:rPr lang="en-US" sz="2800" dirty="0">
                <a:ea typeface="Calibri"/>
                <a:cs typeface="Calibri"/>
              </a:rPr>
              <a:t>  </a:t>
            </a:r>
            <a:br>
              <a:rPr lang="en-US" sz="2800" dirty="0">
                <a:ea typeface="Calibri"/>
                <a:cs typeface="Calibri"/>
              </a:rPr>
            </a:br>
            <a:br>
              <a:rPr lang="en-US" sz="2800" dirty="0">
                <a:ea typeface="Calibri"/>
                <a:cs typeface="Calibri"/>
              </a:rPr>
            </a:br>
            <a:r>
              <a:rPr lang="en-US" sz="2800" dirty="0">
                <a:ea typeface="Calibri"/>
                <a:cs typeface="Calibri"/>
              </a:rPr>
              <a:t>Examination                             Coursework Requirements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F06EAE44-ABDC-8594-6043-2690E228F4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0953135"/>
              </p:ext>
            </p:extLst>
          </p:nvPr>
        </p:nvGraphicFramePr>
        <p:xfrm>
          <a:off x="228421" y="1113033"/>
          <a:ext cx="7334414" cy="44698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5754">
                  <a:extLst>
                    <a:ext uri="{9D8B030D-6E8A-4147-A177-3AD203B41FA5}">
                      <a16:colId xmlns:a16="http://schemas.microsoft.com/office/drawing/2014/main" val="623848176"/>
                    </a:ext>
                  </a:extLst>
                </a:gridCol>
                <a:gridCol w="3648660">
                  <a:extLst>
                    <a:ext uri="{9D8B030D-6E8A-4147-A177-3AD203B41FA5}">
                      <a16:colId xmlns:a16="http://schemas.microsoft.com/office/drawing/2014/main" val="2150664"/>
                    </a:ext>
                  </a:extLst>
                </a:gridCol>
              </a:tblGrid>
              <a:tr h="66503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300" b="0" i="0" u="none" strike="noStrike" noProof="0" dirty="0">
                          <a:solidFill>
                            <a:schemeClr val="tx1"/>
                          </a:solidFill>
                          <a:latin typeface="Calibri Light"/>
                        </a:rPr>
                        <a:t>All type of assessment that are graded A-F or pass/non pass. Strive to be impartial.</a:t>
                      </a:r>
                      <a:endParaRPr lang="en-US" dirty="0"/>
                    </a:p>
                  </a:txBody>
                  <a:tcPr marL="90333" marR="90333" marT="45166" marB="45166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300" b="0" i="0" u="none" strike="noStrike" noProof="0" dirty="0">
                          <a:solidFill>
                            <a:schemeClr val="tx1"/>
                          </a:solidFill>
                          <a:latin typeface="Calibri Light"/>
                        </a:rPr>
                        <a:t>Graded approved/not approved. Non-anonymous</a:t>
                      </a:r>
                      <a:endParaRPr lang="en-US" sz="1300" b="0" i="0" u="none" strike="noStrike" noProof="0" dirty="0">
                        <a:latin typeface="Calibri Light"/>
                      </a:endParaRPr>
                    </a:p>
                  </a:txBody>
                  <a:tcPr marL="90333" marR="90333" marT="45166" marB="45166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3742268"/>
                  </a:ext>
                </a:extLst>
              </a:tr>
              <a:tr h="73153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300" b="0" i="0" u="none" strike="noStrike" noProof="0" dirty="0">
                          <a:latin typeface="Calibri Light"/>
                        </a:rPr>
                        <a:t>Generates the right to ask for an explanation and to appeal on the grade. Generates a retake exam if anyone failed or was ill. </a:t>
                      </a:r>
                    </a:p>
                  </a:txBody>
                  <a:tcPr marL="90333" marR="90333" marT="45166" marB="45166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300" b="0" i="0" u="none" strike="noStrike" noProof="0" dirty="0">
                          <a:latin typeface="Calibri Light"/>
                        </a:rPr>
                        <a:t>An approved coursework requirement generates the right to sit for an exam.</a:t>
                      </a:r>
                    </a:p>
                  </a:txBody>
                  <a:tcPr marL="90333" marR="90333" marT="45166" marB="45166"/>
                </a:tc>
                <a:extLst>
                  <a:ext uri="{0D108BD9-81ED-4DB2-BD59-A6C34878D82A}">
                    <a16:rowId xmlns:a16="http://schemas.microsoft.com/office/drawing/2014/main" val="2360138057"/>
                  </a:ext>
                </a:extLst>
              </a:tr>
              <a:tr h="87931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300" b="0" i="0" u="none" strike="noStrike" noProof="0" dirty="0">
                          <a:latin typeface="Calibri Light"/>
                        </a:rPr>
                        <a:t>The examination system is </a:t>
                      </a:r>
                      <a:r>
                        <a:rPr lang="en-US" sz="1300" b="0" i="0" u="none" strike="noStrike" noProof="0" dirty="0" err="1">
                          <a:latin typeface="Calibri Light"/>
                        </a:rPr>
                        <a:t>WISEflow</a:t>
                      </a:r>
                      <a:r>
                        <a:rPr lang="en-US" sz="1300" b="0" i="0" u="none" strike="noStrike" noProof="0" dirty="0">
                          <a:latin typeface="Calibri Light"/>
                        </a:rPr>
                        <a:t>. Grading is done in </a:t>
                      </a:r>
                      <a:r>
                        <a:rPr lang="en-US" sz="1300" b="0" i="0" u="none" strike="noStrike" noProof="0" dirty="0" err="1">
                          <a:latin typeface="Calibri Light"/>
                        </a:rPr>
                        <a:t>WISEflow</a:t>
                      </a:r>
                      <a:r>
                        <a:rPr lang="en-US" sz="1300" b="0" i="0" u="none" strike="noStrike" noProof="0" dirty="0">
                          <a:latin typeface="Calibri Light"/>
                        </a:rPr>
                        <a:t>.</a:t>
                      </a:r>
                    </a:p>
                  </a:txBody>
                  <a:tcPr marL="90333" marR="90333" marT="45166" marB="45166"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0" i="0" u="none" strike="noStrike" noProof="0" dirty="0">
                          <a:latin typeface="Calibri Light"/>
                        </a:rPr>
                        <a:t>Submission in Canvas. Grading in Fagpersonweb.</a:t>
                      </a:r>
                      <a:br>
                        <a:rPr lang="en-US" sz="1300" b="0" i="0" u="none" strike="noStrike" noProof="0" dirty="0">
                          <a:latin typeface="Calibri Light"/>
                        </a:rPr>
                      </a:br>
                      <a:endParaRPr lang="en-US" sz="1300" b="0" i="0" u="none" strike="noStrike" noProof="0" dirty="0">
                        <a:latin typeface="Calibri"/>
                      </a:endParaRPr>
                    </a:p>
                    <a:p>
                      <a:pPr lvl="0">
                        <a:buNone/>
                      </a:pPr>
                      <a:endParaRPr lang="en-US" sz="1300"/>
                    </a:p>
                  </a:txBody>
                  <a:tcPr marL="90333" marR="90333" marT="45166" marB="45166"/>
                </a:tc>
                <a:extLst>
                  <a:ext uri="{0D108BD9-81ED-4DB2-BD59-A6C34878D82A}">
                    <a16:rowId xmlns:a16="http://schemas.microsoft.com/office/drawing/2014/main" val="50473052"/>
                  </a:ext>
                </a:extLst>
              </a:tr>
              <a:tr h="1359620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0" i="0" u="none" strike="noStrike" noProof="0" dirty="0">
                          <a:latin typeface="Calibri Light"/>
                        </a:rPr>
                        <a:t>Exam dates for school exams or home exam of less than 24 hrs are set by administration. You can set a deadline for home examinations longer than 24 hrs, but the deadline must be firm and not individual. Any extensions must be in co-operation with the Examination team. </a:t>
                      </a:r>
                    </a:p>
                    <a:p>
                      <a:pPr lvl="0">
                        <a:buNone/>
                      </a:pPr>
                      <a:endParaRPr lang="en-US" sz="1300"/>
                    </a:p>
                  </a:txBody>
                  <a:tcPr marL="90333" marR="90333" marT="45166" marB="45166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300" b="0" i="0" u="none" strike="noStrike" noProof="0" dirty="0">
                          <a:latin typeface="Calibri Light"/>
                        </a:rPr>
                        <a:t>Academic responsible take cares of submissions, deadline and any extension of deadlines. </a:t>
                      </a:r>
                    </a:p>
                  </a:txBody>
                  <a:tcPr marL="90333" marR="90333" marT="45166" marB="45166"/>
                </a:tc>
                <a:extLst>
                  <a:ext uri="{0D108BD9-81ED-4DB2-BD59-A6C34878D82A}">
                    <a16:rowId xmlns:a16="http://schemas.microsoft.com/office/drawing/2014/main" val="4155624380"/>
                  </a:ext>
                </a:extLst>
              </a:tr>
              <a:tr h="71675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300" b="0" i="0" u="none" strike="noStrike" noProof="0" dirty="0">
                          <a:latin typeface="Calibri Light"/>
                        </a:rPr>
                        <a:t>Must be explained in the course description online.</a:t>
                      </a:r>
                    </a:p>
                  </a:txBody>
                  <a:tcPr marL="90333" marR="90333" marT="45166" marB="45166"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0" i="0" u="none" strike="noStrike" noProof="0" dirty="0">
                          <a:solidFill>
                            <a:srgbClr val="000000"/>
                          </a:solidFill>
                          <a:latin typeface="Calibri Light"/>
                          <a:ea typeface="Calibri Light"/>
                          <a:cs typeface="Calibri Light"/>
                        </a:rPr>
                        <a:t>Must be explained in the course description online.</a:t>
                      </a:r>
                    </a:p>
                    <a:p>
                      <a:pPr lvl="0">
                        <a:buNone/>
                      </a:pPr>
                      <a:endParaRPr lang="en-US" sz="1300" b="0" i="0" u="none" strike="noStrike" noProof="0" dirty="0">
                        <a:latin typeface="Calibri Light"/>
                      </a:endParaRPr>
                    </a:p>
                  </a:txBody>
                  <a:tcPr marL="90333" marR="90333" marT="45166" marB="45166"/>
                </a:tc>
                <a:extLst>
                  <a:ext uri="{0D108BD9-81ED-4DB2-BD59-A6C34878D82A}">
                    <a16:rowId xmlns:a16="http://schemas.microsoft.com/office/drawing/2014/main" val="2246982576"/>
                  </a:ext>
                </a:extLst>
              </a:tr>
            </a:tbl>
          </a:graphicData>
        </a:graphic>
      </p:graphicFrame>
      <p:sp>
        <p:nvSpPr>
          <p:cNvPr id="3" name="Flowchart: Connector 2">
            <a:extLst>
              <a:ext uri="{FF2B5EF4-FFF2-40B4-BE49-F238E27FC236}">
                <a16:creationId xmlns:a16="http://schemas.microsoft.com/office/drawing/2014/main" id="{4F92C194-A81D-01AE-A1FC-9F9A0361B62C}"/>
              </a:ext>
            </a:extLst>
          </p:cNvPr>
          <p:cNvSpPr/>
          <p:nvPr/>
        </p:nvSpPr>
        <p:spPr>
          <a:xfrm>
            <a:off x="7395312" y="606964"/>
            <a:ext cx="1675969" cy="1640514"/>
          </a:xfrm>
          <a:prstGeom prst="flowChartConnector">
            <a:avLst/>
          </a:prstGeom>
          <a:solidFill>
            <a:srgbClr val="ED7D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dirty="0">
                <a:ea typeface="Calibri"/>
                <a:cs typeface="Calibri"/>
              </a:rPr>
              <a:t>Coursework requirements must be graded two weeks before exams</a:t>
            </a:r>
          </a:p>
        </p:txBody>
      </p:sp>
    </p:spTree>
    <p:extLst>
      <p:ext uri="{BB962C8B-B14F-4D97-AF65-F5344CB8AC3E}">
        <p14:creationId xmlns:p14="http://schemas.microsoft.com/office/powerpoint/2010/main" val="361293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6975D-C7AE-12F4-67D4-1FCCDA43E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Grading</a:t>
            </a:r>
            <a:endParaRPr lang="en-US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FAAE5E-B851-4CCB-3598-39F5DD0AD1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326" y="1322189"/>
            <a:ext cx="7946901" cy="3109895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endParaRPr lang="en-US" dirty="0">
              <a:latin typeface="Calibri Light"/>
              <a:cs typeface="Calibri Light"/>
            </a:endParaRPr>
          </a:p>
          <a:p>
            <a:r>
              <a:rPr lang="en-US" dirty="0">
                <a:latin typeface="Calibri Light"/>
                <a:cs typeface="Calibri Light"/>
              </a:rPr>
              <a:t>According to national law: </a:t>
            </a:r>
            <a:endParaRPr lang="en-US" dirty="0"/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>
                <a:latin typeface="Calibri Light"/>
                <a:cs typeface="Calibri Light"/>
              </a:rPr>
              <a:t>You have 15 working days to grade. The examination team cannot grant an extended deadline. </a:t>
            </a:r>
            <a:endParaRPr lang="en-US" dirty="0">
              <a:ea typeface="Calibri Light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>
                <a:latin typeface="Calibri Light"/>
                <a:ea typeface="Calibri Light"/>
                <a:cs typeface="Calibri Light"/>
              </a:rPr>
              <a:t>Examiner guidance or proposed solutions to the exam must be presented to students at the same time as the grade is published.  </a:t>
            </a:r>
            <a:endParaRPr lang="en-US" dirty="0">
              <a:ea typeface="Calibri Light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>
                <a:latin typeface="Calibri Light"/>
                <a:ea typeface="Calibri Light"/>
                <a:cs typeface="Calibri Light"/>
              </a:rPr>
              <a:t>Students may ask for an explanation on the grade up until one week after publication.</a:t>
            </a:r>
            <a:br>
              <a:rPr lang="en-US" dirty="0">
                <a:latin typeface="Calibri Light"/>
                <a:ea typeface="Calibri Light"/>
                <a:cs typeface="Calibri Light"/>
              </a:rPr>
            </a:br>
            <a:endParaRPr lang="en-US" dirty="0">
              <a:latin typeface="Calibri Light"/>
              <a:ea typeface="Calibri Light"/>
              <a:cs typeface="Calibri Light"/>
            </a:endParaRPr>
          </a:p>
          <a:p>
            <a:r>
              <a:rPr lang="en-US" dirty="0">
                <a:latin typeface="Calibri Light"/>
                <a:cs typeface="Calibri Light"/>
              </a:rPr>
              <a:t>The grade F is not taken into consideration for multiple partial exams, unless you state otherwise in the course description online.</a:t>
            </a:r>
            <a:br>
              <a:rPr lang="en-US" dirty="0">
                <a:latin typeface="Calibri Light"/>
                <a:cs typeface="Calibri Light"/>
              </a:rPr>
            </a:br>
            <a:endParaRPr lang="en-US" dirty="0"/>
          </a:p>
          <a:p>
            <a:r>
              <a:rPr lang="en-US" dirty="0">
                <a:latin typeface="Calibri Light"/>
                <a:cs typeface="Calibri Light"/>
              </a:rPr>
              <a:t>In the case of partial grades, the grades are combined by the FS system.</a:t>
            </a:r>
          </a:p>
          <a:p>
            <a:endParaRPr lang="en-US" dirty="0">
              <a:latin typeface="Calibri Light"/>
              <a:ea typeface="Calibri Light"/>
              <a:cs typeface="Calibri Light"/>
            </a:endParaRPr>
          </a:p>
        </p:txBody>
      </p:sp>
      <p:sp>
        <p:nvSpPr>
          <p:cNvPr id="5" name="Flowchart: Connector 4">
            <a:extLst>
              <a:ext uri="{FF2B5EF4-FFF2-40B4-BE49-F238E27FC236}">
                <a16:creationId xmlns:a16="http://schemas.microsoft.com/office/drawing/2014/main" id="{EE83D981-AE69-966C-D214-EFEE1C9AD5EB}"/>
              </a:ext>
            </a:extLst>
          </p:cNvPr>
          <p:cNvSpPr/>
          <p:nvPr/>
        </p:nvSpPr>
        <p:spPr>
          <a:xfrm>
            <a:off x="6984608" y="59634"/>
            <a:ext cx="1924493" cy="1793265"/>
          </a:xfrm>
          <a:prstGeom prst="flowChartConnector">
            <a:avLst/>
          </a:prstGeom>
          <a:solidFill>
            <a:srgbClr val="ED7D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dirty="0">
                <a:ea typeface="Calibri"/>
                <a:cs typeface="Calibri"/>
              </a:rPr>
              <a:t>15 days after exam; grading and solution guide must be </a:t>
            </a:r>
            <a:r>
              <a:rPr lang="en-US" sz="1400" dirty="0" err="1">
                <a:ea typeface="Calibri"/>
                <a:cs typeface="Calibri"/>
              </a:rPr>
              <a:t>finalised</a:t>
            </a:r>
            <a:endParaRPr lang="en-US" sz="1400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699997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6975D-C7AE-12F4-67D4-1FCCDA43E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Examination question set</a:t>
            </a:r>
            <a:endParaRPr lang="en-US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FAAE5E-B851-4CCB-3598-39F5DD0AD1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319" y="1630521"/>
            <a:ext cx="7886700" cy="333073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Calibri Light"/>
                <a:ea typeface="Calibri Light"/>
                <a:cs typeface="Calibri Light"/>
              </a:rPr>
              <a:t>For home exams over a longer period of time: </a:t>
            </a:r>
            <a:endParaRPr lang="en-US" dirty="0">
              <a:ea typeface="Calibri Light" panose="020F0302020204030204" pitchFamily="34" charset="0"/>
            </a:endParaRPr>
          </a:p>
          <a:p>
            <a:pPr lvl="1"/>
            <a:r>
              <a:rPr lang="en-US" sz="1800" dirty="0">
                <a:latin typeface="Calibri Light"/>
                <a:ea typeface="Calibri Light"/>
                <a:cs typeface="Calibri Light"/>
              </a:rPr>
              <a:t>Send the exam question set to eksamen@himolde.no. </a:t>
            </a:r>
            <a:endParaRPr lang="en-US" sz="1800" dirty="0">
              <a:ea typeface="Calibri Light" panose="020F0302020204030204" pitchFamily="34" charset="0"/>
            </a:endParaRPr>
          </a:p>
          <a:p>
            <a:pPr lvl="1"/>
            <a:r>
              <a:rPr lang="en-US" sz="1800" dirty="0">
                <a:latin typeface="Calibri Light"/>
                <a:ea typeface="Calibri Light"/>
                <a:cs typeface="Calibri Light"/>
              </a:rPr>
              <a:t>Students must write their answer on their own computer and upload the answer (normally a PDF) </a:t>
            </a:r>
            <a:br>
              <a:rPr lang="en-US" sz="1800" dirty="0">
                <a:latin typeface="Calibri Light"/>
                <a:ea typeface="Calibri Light"/>
                <a:cs typeface="Calibri Light"/>
              </a:rPr>
            </a:br>
            <a:endParaRPr lang="en-US" sz="1800">
              <a:ea typeface="Calibri Light" panose="020F0302020204030204" pitchFamily="34" charset="0"/>
            </a:endParaRPr>
          </a:p>
          <a:p>
            <a:r>
              <a:rPr lang="en-US" dirty="0">
                <a:latin typeface="Calibri Light"/>
                <a:ea typeface="Calibri Light"/>
                <a:cs typeface="Calibri Light"/>
              </a:rPr>
              <a:t>School</a:t>
            </a:r>
            <a:r>
              <a:rPr lang="en-US" dirty="0">
                <a:latin typeface="Calibri Light"/>
                <a:cs typeface="Calibri Light"/>
              </a:rPr>
              <a:t> examinations in </a:t>
            </a:r>
            <a:r>
              <a:rPr lang="en-US" dirty="0" err="1">
                <a:latin typeface="Calibri Light"/>
                <a:cs typeface="Calibri Light"/>
              </a:rPr>
              <a:t>WISEflow</a:t>
            </a:r>
            <a:r>
              <a:rPr lang="en-US" dirty="0">
                <a:latin typeface="Calibri Light"/>
                <a:cs typeface="Calibri Light"/>
              </a:rPr>
              <a:t>: </a:t>
            </a:r>
            <a:endParaRPr lang="en-US" dirty="0">
              <a:ea typeface="Calibri Light" panose="020F0302020204030204" pitchFamily="34" charset="0"/>
            </a:endParaRPr>
          </a:p>
          <a:p>
            <a:pPr lvl="1"/>
            <a:r>
              <a:rPr lang="en-US" sz="1800" dirty="0">
                <a:latin typeface="Calibri Light"/>
                <a:cs typeface="Calibri Light"/>
              </a:rPr>
              <a:t>Students answer directly in  </a:t>
            </a:r>
            <a:r>
              <a:rPr lang="en-US" sz="1800" dirty="0" err="1">
                <a:latin typeface="Calibri Light"/>
                <a:cs typeface="Calibri Light"/>
              </a:rPr>
              <a:t>WISEflow</a:t>
            </a:r>
            <a:r>
              <a:rPr lang="en-US" sz="1800" dirty="0">
                <a:latin typeface="Calibri Light"/>
                <a:cs typeface="Calibri Light"/>
              </a:rPr>
              <a:t> without access to their own files or internet.</a:t>
            </a:r>
            <a:endParaRPr lang="en-US" sz="1800" dirty="0">
              <a:ea typeface="Calibri Light" panose="020F0302020204030204" pitchFamily="34" charset="0"/>
            </a:endParaRPr>
          </a:p>
          <a:p>
            <a:pPr lvl="1"/>
            <a:r>
              <a:rPr lang="en-US" sz="1800" dirty="0">
                <a:latin typeface="Calibri Light"/>
                <a:ea typeface="Calibri Light"/>
                <a:cs typeface="Calibri Light"/>
              </a:rPr>
              <a:t>Contact Exam Team to learn how to make an examination question set for school examinations.</a:t>
            </a:r>
          </a:p>
          <a:p>
            <a:pPr lvl="1"/>
            <a:endParaRPr lang="en-US" dirty="0">
              <a:ea typeface="Calibri Light"/>
            </a:endParaRPr>
          </a:p>
          <a:p>
            <a:pPr marL="0" indent="0">
              <a:buNone/>
            </a:pPr>
            <a:endParaRPr lang="en-US" dirty="0">
              <a:ea typeface="Calibri Light"/>
            </a:endParaRPr>
          </a:p>
        </p:txBody>
      </p:sp>
      <p:sp>
        <p:nvSpPr>
          <p:cNvPr id="5" name="Flowchart: Connector 4">
            <a:extLst>
              <a:ext uri="{FF2B5EF4-FFF2-40B4-BE49-F238E27FC236}">
                <a16:creationId xmlns:a16="http://schemas.microsoft.com/office/drawing/2014/main" id="{EE83D981-AE69-966C-D214-EFEE1C9AD5EB}"/>
              </a:ext>
            </a:extLst>
          </p:cNvPr>
          <p:cNvSpPr/>
          <p:nvPr/>
        </p:nvSpPr>
        <p:spPr>
          <a:xfrm>
            <a:off x="6222117" y="80270"/>
            <a:ext cx="1979969" cy="1866877"/>
          </a:xfrm>
          <a:prstGeom prst="flowChartConnector">
            <a:avLst/>
          </a:prstGeom>
          <a:solidFill>
            <a:srgbClr val="ED7D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dirty="0">
                <a:cs typeface="Calibri"/>
              </a:rPr>
              <a:t>Question set must be </a:t>
            </a:r>
            <a:r>
              <a:rPr lang="en-US" sz="1400" dirty="0" err="1">
                <a:cs typeface="Calibri"/>
              </a:rPr>
              <a:t>finalised</a:t>
            </a:r>
            <a:r>
              <a:rPr lang="en-US" sz="1400" dirty="0">
                <a:cs typeface="Calibri"/>
              </a:rPr>
              <a:t> one week before the exam</a:t>
            </a:r>
            <a:endParaRPr lang="en-US" sz="1400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605955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34954-0DF7-8632-2545-ACE66CAA1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</p:spPr>
        <p:txBody>
          <a:bodyPr anchor="ctr">
            <a:normAutofit/>
          </a:bodyPr>
          <a:lstStyle/>
          <a:p>
            <a:r>
              <a:rPr lang="en-US"/>
              <a:t>Plagarism check</a:t>
            </a:r>
            <a:endParaRPr lang="en-US">
              <a:ea typeface="Calibri"/>
              <a:cs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F2CE1E-BAEF-4A55-AEB3-F2F34D876C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7367" y="1468192"/>
            <a:ext cx="3886200" cy="333073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Calibri Light"/>
                <a:ea typeface="Calibri Light"/>
                <a:cs typeface="Calibri Light"/>
              </a:rPr>
              <a:t>Automatically set up for all exams in </a:t>
            </a:r>
            <a:r>
              <a:rPr lang="en-US" dirty="0" err="1">
                <a:latin typeface="Calibri Light"/>
                <a:ea typeface="Calibri Light"/>
                <a:cs typeface="Calibri Light"/>
              </a:rPr>
              <a:t>WISEflow</a:t>
            </a:r>
            <a:r>
              <a:rPr lang="en-US" dirty="0">
                <a:latin typeface="Calibri Light"/>
                <a:ea typeface="Calibri Light"/>
                <a:cs typeface="Calibri Light"/>
              </a:rPr>
              <a:t>. </a:t>
            </a:r>
          </a:p>
          <a:p>
            <a:r>
              <a:rPr lang="en-US" dirty="0">
                <a:latin typeface="Calibri Light"/>
                <a:cs typeface="Calibri Light"/>
              </a:rPr>
              <a:t>Higher Education institutions in Norway use the system </a:t>
            </a:r>
            <a:r>
              <a:rPr lang="en-US" dirty="0" err="1">
                <a:latin typeface="Calibri Light"/>
                <a:cs typeface="Calibri Light"/>
              </a:rPr>
              <a:t>Inspera</a:t>
            </a:r>
            <a:r>
              <a:rPr lang="en-US" dirty="0">
                <a:latin typeface="Calibri Light"/>
                <a:cs typeface="Calibri Light"/>
              </a:rPr>
              <a:t> Originality.</a:t>
            </a:r>
            <a:endParaRPr lang="en-US" dirty="0">
              <a:latin typeface="Calibri Light"/>
              <a:ea typeface="Calibri Light"/>
              <a:cs typeface="Calibri Light"/>
            </a:endParaRPr>
          </a:p>
          <a:p>
            <a:r>
              <a:rPr lang="en-US" dirty="0">
                <a:latin typeface="Calibri Light"/>
                <a:cs typeface="Calibri Light"/>
              </a:rPr>
              <a:t>You must check the plagarism yourself in </a:t>
            </a:r>
            <a:r>
              <a:rPr lang="en-US" dirty="0" err="1">
                <a:latin typeface="Calibri Light"/>
                <a:cs typeface="Calibri Light"/>
              </a:rPr>
              <a:t>WISEflow</a:t>
            </a:r>
            <a:r>
              <a:rPr lang="en-US" dirty="0">
                <a:latin typeface="Calibri Light"/>
                <a:cs typeface="Calibri Light"/>
              </a:rPr>
              <a:t>. Examination team can offer assistance.</a:t>
            </a:r>
            <a:endParaRPr lang="en-US" dirty="0">
              <a:latin typeface="Calibri Light"/>
              <a:ea typeface="Calibri Light"/>
              <a:cs typeface="Calibri Light"/>
            </a:endParaRPr>
          </a:p>
          <a:p>
            <a:pPr marL="0" indent="0">
              <a:buNone/>
            </a:pPr>
            <a:endParaRPr lang="en-US">
              <a:ea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092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76C3D-5EA7-E6F6-1E8C-94EFD8931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</p:spPr>
        <p:txBody>
          <a:bodyPr anchor="ctr">
            <a:normAutofit/>
          </a:bodyPr>
          <a:lstStyle/>
          <a:p>
            <a:r>
              <a:rPr lang="en-US"/>
              <a:t>What to do when suspecting cheating?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CB90736-09EB-6A1A-EBF1-57E1285782D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4638708"/>
              </p:ext>
            </p:extLst>
          </p:nvPr>
        </p:nvGraphicFramePr>
        <p:xfrm>
          <a:off x="628650" y="1425383"/>
          <a:ext cx="7886700" cy="33307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283664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4D856-A0F6-0E36-19DD-EF276B4DA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>
            <a:normAutofit/>
          </a:bodyPr>
          <a:lstStyle/>
          <a:p>
            <a:r>
              <a:rPr lang="en-US"/>
              <a:t>Contact</a:t>
            </a:r>
            <a:endParaRPr lang="en-US" dirty="0"/>
          </a:p>
        </p:txBody>
      </p:sp>
      <p:pic>
        <p:nvPicPr>
          <p:cNvPr id="4" name="Picture 3" descr="A hand writing on a chalkboard&#10;&#10;Description automatically generated">
            <a:extLst>
              <a:ext uri="{FF2B5EF4-FFF2-40B4-BE49-F238E27FC236}">
                <a16:creationId xmlns:a16="http://schemas.microsoft.com/office/drawing/2014/main" id="{BA17E00B-177D-58A4-5822-2AAD089A0A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7391" y="882847"/>
            <a:ext cx="4629150" cy="3467394"/>
          </a:xfrm>
          <a:prstGeom prst="rect">
            <a:avLst/>
          </a:pr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5B5EF3-401E-8ACC-FE9A-73D8D7FC88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3758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 dirty="0">
                <a:latin typeface="Calibri Light"/>
                <a:ea typeface="Calibri Light"/>
                <a:cs typeface="Calibri Light"/>
              </a:rPr>
              <a:t>If you're a faculty member:    </a:t>
            </a:r>
            <a:br>
              <a:rPr lang="en-US" sz="1800" dirty="0">
                <a:latin typeface="Calibri Light"/>
                <a:ea typeface="Calibri Light"/>
                <a:cs typeface="Calibri Light"/>
              </a:rPr>
            </a:br>
            <a:r>
              <a:rPr lang="en-US" sz="1800" dirty="0">
                <a:latin typeface="Calibri Light"/>
                <a:ea typeface="Calibri Light"/>
                <a:cs typeface="Calibri Light"/>
              </a:rPr>
              <a:t>eksamen@himolde.no </a:t>
            </a:r>
            <a:endParaRPr lang="en-US" dirty="0"/>
          </a:p>
          <a:p>
            <a:br>
              <a:rPr lang="en-US" sz="1800" dirty="0"/>
            </a:br>
            <a:r>
              <a:rPr lang="en-US" sz="1800" dirty="0">
                <a:latin typeface="Calibri Light"/>
                <a:ea typeface="Calibri Light"/>
                <a:cs typeface="Calibri Light"/>
              </a:rPr>
              <a:t>If you're a student :                 </a:t>
            </a:r>
            <a:br>
              <a:rPr lang="en-US" sz="1800" dirty="0">
                <a:latin typeface="Calibri Light"/>
                <a:ea typeface="Calibri Light"/>
                <a:cs typeface="Calibri Light"/>
              </a:rPr>
            </a:br>
            <a:r>
              <a:rPr lang="en-US" sz="1800" dirty="0">
                <a:latin typeface="Calibri Light"/>
                <a:ea typeface="Calibri Light"/>
                <a:cs typeface="Calibri Light"/>
              </a:rPr>
              <a:t>studentservice@himolde.no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7691802"/>
      </p:ext>
    </p:extLst>
  </p:cSld>
  <p:clrMapOvr>
    <a:masterClrMapping/>
  </p:clrMapOvr>
</p:sld>
</file>

<file path=ppt/theme/theme1.xml><?xml version="1.0" encoding="utf-8"?>
<a:theme xmlns:a="http://schemas.openxmlformats.org/drawingml/2006/main" name="1_Mørkblå-bakgrun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0" id="{7C77F64D-382A-B848-956B-5CF349F7E808}" vid="{E0BFD1B2-0A95-F64F-9EDB-90A9E19EB4C3}"/>
    </a:ext>
  </a:extLst>
</a:theme>
</file>

<file path=ppt/theme/theme2.xml><?xml version="1.0" encoding="utf-8"?>
<a:theme xmlns:a="http://schemas.openxmlformats.org/drawingml/2006/main" name="3_Hvit-bakgrun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Egendefinert 2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0" id="{7C77F64D-382A-B848-956B-5CF349F7E808}" vid="{D05FCC26-2288-FC40-B80B-8E374B903389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DC110C80570AC439848EAA32A15EB95" ma:contentTypeVersion="12" ma:contentTypeDescription="Opprett et nytt dokument." ma:contentTypeScope="" ma:versionID="2b0f8282211285f52969922363478553">
  <xsd:schema xmlns:xsd="http://www.w3.org/2001/XMLSchema" xmlns:xs="http://www.w3.org/2001/XMLSchema" xmlns:p="http://schemas.microsoft.com/office/2006/metadata/properties" xmlns:ns2="766ca831-812c-448e-8433-080bc618ae32" xmlns:ns3="5c5d60d6-3d4a-4680-b878-1c25e0aec7d2" targetNamespace="http://schemas.microsoft.com/office/2006/metadata/properties" ma:root="true" ma:fieldsID="9e8d672a1457de4ce6c82f4cb7ae8258" ns2:_="" ns3:_="">
    <xsd:import namespace="766ca831-812c-448e-8433-080bc618ae32"/>
    <xsd:import namespace="5c5d60d6-3d4a-4680-b878-1c25e0aec7d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6ca831-812c-448e-8433-080bc618ae3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Bildemerkelapper" ma:readOnly="false" ma:fieldId="{5cf76f15-5ced-4ddc-b409-7134ff3c332f}" ma:taxonomyMulti="true" ma:sspId="7b32657b-12f9-4180-b5be-a75843c42ee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5d60d6-3d4a-4680-b878-1c25e0aec7d2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8ce9fb08-9956-4698-82d4-2503b35cbab7}" ma:internalName="TaxCatchAll" ma:showField="CatchAllData" ma:web="5c5d60d6-3d4a-4680-b878-1c25e0aec7d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66ca831-812c-448e-8433-080bc618ae32">
      <Terms xmlns="http://schemas.microsoft.com/office/infopath/2007/PartnerControls"/>
    </lcf76f155ced4ddcb4097134ff3c332f>
    <TaxCatchAll xmlns="5c5d60d6-3d4a-4680-b878-1c25e0aec7d2" xsi:nil="true"/>
  </documentManagement>
</p:properties>
</file>

<file path=customXml/itemProps1.xml><?xml version="1.0" encoding="utf-8"?>
<ds:datastoreItem xmlns:ds="http://schemas.openxmlformats.org/officeDocument/2006/customXml" ds:itemID="{CF5C2EAD-E79E-4712-A8E5-BC41D40FA8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66ca831-812c-448e-8433-080bc618ae32"/>
    <ds:schemaRef ds:uri="5c5d60d6-3d4a-4680-b878-1c25e0aec7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F0F877B-66F1-430B-A982-03C5290079D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7B6F3CD-4B51-4246-9829-8817C1B5AC46}">
  <ds:schemaRefs>
    <ds:schemaRef ds:uri="http://schemas.microsoft.com/office/2006/documentManagement/types"/>
    <ds:schemaRef ds:uri="http://www.w3.org/XML/1998/namespace"/>
    <ds:schemaRef ds:uri="766ca831-812c-448e-8433-080bc618ae32"/>
    <ds:schemaRef ds:uri="http://purl.org/dc/terms/"/>
    <ds:schemaRef ds:uri="http://schemas.microsoft.com/office/infopath/2007/PartnerControls"/>
    <ds:schemaRef ds:uri="5c5d60d6-3d4a-4680-b878-1c25e0aec7d2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HiMolde_presentasjon_jan2020_ENG</Template>
  <TotalTime>230</TotalTime>
  <Words>759</Words>
  <Application>Microsoft Office PowerPoint</Application>
  <PresentationFormat>On-screen Show (16:10)</PresentationFormat>
  <Paragraphs>60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Courier New</vt:lpstr>
      <vt:lpstr>1_Mørkblå-bakgrunn</vt:lpstr>
      <vt:lpstr>3_Hvit-bakgrunn</vt:lpstr>
      <vt:lpstr>Annual to do list</vt:lpstr>
      <vt:lpstr>Do I need an external grader? </vt:lpstr>
      <vt:lpstr>    Examination                             Coursework Requirements</vt:lpstr>
      <vt:lpstr>Grading</vt:lpstr>
      <vt:lpstr>Examination question set</vt:lpstr>
      <vt:lpstr>Plagarism check</vt:lpstr>
      <vt:lpstr>What to do when suspecting cheating?</vt:lpstr>
      <vt:lpstr>Contact</vt:lpstr>
    </vt:vector>
  </TitlesOfParts>
  <Company>Høgskolen i Molde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Veien frem mot tilsynet</dc:title>
  <dc:creator>Waagbø Sissel Anne</dc:creator>
  <cp:lastModifiedBy>Lena Håre</cp:lastModifiedBy>
  <cp:revision>822</cp:revision>
  <cp:lastPrinted>2021-10-29T11:05:28Z</cp:lastPrinted>
  <dcterms:created xsi:type="dcterms:W3CDTF">2020-09-17T06:32:44Z</dcterms:created>
  <dcterms:modified xsi:type="dcterms:W3CDTF">2026-09-06T17:11:02Z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0x010100DDC110C80570AC439848EAA32A15EB95</vt:lpwstr>
  </property>
  <property fmtid="{D5CDD505-2E9C-101B-9397-08002B2CF9AE}" pid="3" name="MSIP_Label_d0f5e58e-3ecc-4841-8312-9943fb78e974_Enabled">
    <vt:lpwstr>true</vt:lpwstr>
  </property>
  <property fmtid="{D5CDD505-2E9C-101B-9397-08002B2CF9AE}" pid="4" name="MSIP_Label_d0f5e58e-3ecc-4841-8312-9943fb78e974_SetDate">
    <vt:lpwstr>2025-03-12T13:03:52Z</vt:lpwstr>
  </property>
  <property fmtid="{D5CDD505-2E9C-101B-9397-08002B2CF9AE}" pid="5" name="MSIP_Label_d0f5e58e-3ecc-4841-8312-9943fb78e974_Method">
    <vt:lpwstr>Standard</vt:lpwstr>
  </property>
  <property fmtid="{D5CDD505-2E9C-101B-9397-08002B2CF9AE}" pid="6" name="MSIP_Label_d0f5e58e-3ecc-4841-8312-9943fb78e974_Name">
    <vt:lpwstr>Green</vt:lpwstr>
  </property>
  <property fmtid="{D5CDD505-2E9C-101B-9397-08002B2CF9AE}" pid="7" name="MSIP_Label_d0f5e58e-3ecc-4841-8312-9943fb78e974_SiteId">
    <vt:lpwstr>938c1eb0-9d08-484b-92b9-53f583bd08fb</vt:lpwstr>
  </property>
  <property fmtid="{D5CDD505-2E9C-101B-9397-08002B2CF9AE}" pid="8" name="MSIP_Label_d0f5e58e-3ecc-4841-8312-9943fb78e974_ActionId">
    <vt:lpwstr>804ea715-a4ad-4bed-8216-442fc9b437cb</vt:lpwstr>
  </property>
  <property fmtid="{D5CDD505-2E9C-101B-9397-08002B2CF9AE}" pid="9" name="MSIP_Label_d0f5e58e-3ecc-4841-8312-9943fb78e974_ContentBits">
    <vt:lpwstr>0</vt:lpwstr>
  </property>
  <property fmtid="{D5CDD505-2E9C-101B-9397-08002B2CF9AE}" pid="10" name="MSIP_Label_d0f5e58e-3ecc-4841-8312-9943fb78e974_Tag">
    <vt:lpwstr>10, 3, 0, 1</vt:lpwstr>
  </property>
  <property fmtid="{D5CDD505-2E9C-101B-9397-08002B2CF9AE}" pid="11" name="MediaServiceImageTags">
    <vt:lpwstr/>
  </property>
</Properties>
</file>