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6" r:id="rId11"/>
    <p:sldId id="263" r:id="rId12"/>
    <p:sldId id="264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F100A-A2F3-6A43-AC69-62AE452C3A37}" type="datetimeFigureOut">
              <a:rPr lang="nb-NO" smtClean="0"/>
              <a:t>10.08.2022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CA1EA-4265-2848-B208-6C36B06F62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9416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CA1EA-4265-2848-B208-6C36B06F620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2766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3FCAF-A6AF-9A49-944E-A633FCAF9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F8990-93EE-2C44-AC6B-E3EA20456D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3CDBB-C4E5-CE4E-B970-888CEB715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881B-59EC-1C4D-B88E-0612AFAC9419}" type="datetimeFigureOut">
              <a:rPr lang="nb-NO" smtClean="0"/>
              <a:t>10.08.2022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71F4C-B498-2B49-9514-BD34EE03C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04931-D9C3-F04E-945D-6304A5F9A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132E-1540-5745-A9B3-959C90E018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552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A9C45-563D-E14D-92BA-9EB46606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10388-79CB-3947-A4EF-8B254C004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DFA53-165B-5B4A-BC55-C3DCCBB78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881B-59EC-1C4D-B88E-0612AFAC9419}" type="datetimeFigureOut">
              <a:rPr lang="nb-NO" smtClean="0"/>
              <a:t>10.08.2022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8C519-E775-6147-905C-A7A942ECE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2F665-A75C-EE44-9CC6-7017CE85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132E-1540-5745-A9B3-959C90E018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54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F4AE3E-BF85-8B42-9724-B0657095EE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3E5286-69DC-7E4E-A2D9-D0A520F60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2EDC9-787B-5C42-8792-E2ECA8CCA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881B-59EC-1C4D-B88E-0612AFAC9419}" type="datetimeFigureOut">
              <a:rPr lang="nb-NO" smtClean="0"/>
              <a:t>10.08.2022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68B9C-024B-7444-8FFB-D358B7120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99F73-4B1C-CE4B-848D-0E86333D5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132E-1540-5745-A9B3-959C90E018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330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DD4CF-3676-F440-8204-A1B0FBB63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AC40C-9756-3942-B103-CC857DDE1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B05BA-865C-A046-9630-7165D2EE5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881B-59EC-1C4D-B88E-0612AFAC9419}" type="datetimeFigureOut">
              <a:rPr lang="nb-NO" smtClean="0"/>
              <a:t>10.08.2022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9C10A-8C9B-0E49-9D52-AE72B2A2D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C0E2A-F4EF-C343-9698-64AFEB3FC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132E-1540-5745-A9B3-959C90E018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376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F6E60-5F02-D348-8BDF-F764A18D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1E5B1-E653-5946-A57F-4656EDFFA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F6629-3F91-374C-9812-19ACA01B2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881B-59EC-1C4D-B88E-0612AFAC9419}" type="datetimeFigureOut">
              <a:rPr lang="nb-NO" smtClean="0"/>
              <a:t>10.08.2022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7176F-95E0-954D-9991-4D4A5A2CE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0AF31-CAD4-5E4B-90F5-1C5D60D1C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132E-1540-5745-A9B3-959C90E018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7553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43B03-28AC-AA4E-9752-9F2569BB4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93B15-327B-CF43-9DB7-6DD04B7CF8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4D1DC1-74A1-BA4F-BDED-79EDA2137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E0024-8719-B840-92F8-9F996AE86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881B-59EC-1C4D-B88E-0612AFAC9419}" type="datetimeFigureOut">
              <a:rPr lang="nb-NO" smtClean="0"/>
              <a:t>10.08.2022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B0B40-E633-1B46-8D1E-E52B56B11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DBA48-9E20-5641-908F-D0D00EC4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132E-1540-5745-A9B3-959C90E018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3426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E59E2-89BD-DC45-9B56-4A3636ACB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CF476-C9C3-2644-A8B1-31612BC7E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4F13C-58AE-8B4C-9CB8-EA16AC33D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B01EC4-80A1-F449-B33A-21C87D08F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8FA99-589B-8141-9600-957C623C2C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150AB1-ECA1-8745-8209-616B4B8BC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881B-59EC-1C4D-B88E-0612AFAC9419}" type="datetimeFigureOut">
              <a:rPr lang="nb-NO" smtClean="0"/>
              <a:t>10.08.2022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71EED0-D881-B747-AA71-EF418A819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A39852-1DEA-C74A-AC43-07D8A4811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132E-1540-5745-A9B3-959C90E018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283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EBE9-808D-864A-B511-8064AA8F5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C36732-7A62-4C4B-BF58-20E69939D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881B-59EC-1C4D-B88E-0612AFAC9419}" type="datetimeFigureOut">
              <a:rPr lang="nb-NO" smtClean="0"/>
              <a:t>10.08.2022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6FDEED-AA25-8F44-A32E-CFE003392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809F2A-2B72-4444-AEE3-70D6E841C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132E-1540-5745-A9B3-959C90E018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055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AD92EC-2118-A74C-9FED-4E7F380A6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881B-59EC-1C4D-B88E-0612AFAC9419}" type="datetimeFigureOut">
              <a:rPr lang="nb-NO" smtClean="0"/>
              <a:t>10.08.2022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5EF048-0D02-8043-8B65-923D66D92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1E970-DA12-C743-BBAC-073F72407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132E-1540-5745-A9B3-959C90E018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3337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8E0E6-8A6E-B940-AA06-0D100280A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5E3D9-1D0E-104F-A286-0492302BC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43011-704B-6244-BDE2-13BBEF451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7B53F-FE69-CC47-90E7-2E5A32217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881B-59EC-1C4D-B88E-0612AFAC9419}" type="datetimeFigureOut">
              <a:rPr lang="nb-NO" smtClean="0"/>
              <a:t>10.08.2022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3AD668-C9B1-D24C-B142-376AC341A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C23550-8B0F-D74E-B451-ABDD3FC83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132E-1540-5745-A9B3-959C90E018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95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1F333-B55C-C943-8964-C9ADFFFC6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F65C61-B539-1F4E-9DF3-E8634544C4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D745C-8A2C-6C45-9BEE-E264DED58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673255-EDC0-7545-9D3A-DA3B83D06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881B-59EC-1C4D-B88E-0612AFAC9419}" type="datetimeFigureOut">
              <a:rPr lang="nb-NO" smtClean="0"/>
              <a:t>10.08.2022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9A9C2-55E0-A440-84DA-E7DE86AC5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E5BF7-818D-2D46-9CAF-04512B9C7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132E-1540-5745-A9B3-959C90E018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3371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D95DFC-9231-FC49-8DDD-DA6172F94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29507-63E3-7C4A-BD8A-A43B4A505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1979C-5516-D04F-8E35-0DA04B82B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5881B-59EC-1C4D-B88E-0612AFAC9419}" type="datetimeFigureOut">
              <a:rPr lang="nb-NO" smtClean="0"/>
              <a:t>10.08.2022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33605-4A63-234D-A6EC-867A3949F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1A791-584C-324E-A50B-AC1A49222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4132E-1540-5745-A9B3-959C90E018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598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23F22-A042-FE4D-86E0-B7BD20650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21670"/>
          </a:xfrm>
        </p:spPr>
        <p:txBody>
          <a:bodyPr/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The </a:t>
            </a:r>
            <a:r>
              <a:rPr lang="nb-NO" dirty="0" err="1">
                <a:solidFill>
                  <a:schemeClr val="bg1"/>
                </a:solidFill>
              </a:rPr>
              <a:t>quality</a:t>
            </a:r>
            <a:r>
              <a:rPr lang="nb-NO" dirty="0">
                <a:solidFill>
                  <a:schemeClr val="bg1"/>
                </a:solidFill>
              </a:rPr>
              <a:t>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8C24B6-F559-7244-BAAF-AA3B7D797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44033"/>
            <a:ext cx="9144000" cy="1655762"/>
          </a:xfrm>
        </p:spPr>
        <p:txBody>
          <a:bodyPr/>
          <a:lstStyle/>
          <a:p>
            <a:pPr algn="l"/>
            <a:r>
              <a:rPr lang="nb-NO" b="1" dirty="0">
                <a:solidFill>
                  <a:schemeClr val="bg1"/>
                </a:solidFill>
              </a:rPr>
              <a:t>– a </a:t>
            </a:r>
            <a:r>
              <a:rPr lang="nb-NO" b="1" dirty="0" err="1">
                <a:solidFill>
                  <a:schemeClr val="bg1"/>
                </a:solidFill>
              </a:rPr>
              <a:t>tool</a:t>
            </a:r>
            <a:r>
              <a:rPr lang="nb-NO" b="1" dirty="0">
                <a:solidFill>
                  <a:schemeClr val="bg1"/>
                </a:solidFill>
              </a:rPr>
              <a:t> to </a:t>
            </a:r>
            <a:r>
              <a:rPr lang="nb-NO" b="1" dirty="0" err="1">
                <a:solidFill>
                  <a:schemeClr val="bg1"/>
                </a:solidFill>
              </a:rPr>
              <a:t>ensure</a:t>
            </a:r>
            <a:r>
              <a:rPr lang="nb-NO" b="1" dirty="0">
                <a:solidFill>
                  <a:schemeClr val="bg1"/>
                </a:solidFill>
              </a:rPr>
              <a:t> and </a:t>
            </a:r>
            <a:r>
              <a:rPr lang="nb-NO" b="1" dirty="0" err="1">
                <a:solidFill>
                  <a:schemeClr val="bg1"/>
                </a:solidFill>
              </a:rPr>
              <a:t>develop</a:t>
            </a:r>
            <a:r>
              <a:rPr lang="nb-NO" b="1" dirty="0">
                <a:solidFill>
                  <a:schemeClr val="bg1"/>
                </a:solidFill>
              </a:rPr>
              <a:t> </a:t>
            </a:r>
            <a:r>
              <a:rPr lang="nb-NO" b="1" dirty="0" err="1">
                <a:solidFill>
                  <a:schemeClr val="bg1"/>
                </a:solidFill>
              </a:rPr>
              <a:t>the</a:t>
            </a:r>
            <a:r>
              <a:rPr lang="nb-NO" b="1" dirty="0">
                <a:solidFill>
                  <a:schemeClr val="bg1"/>
                </a:solidFill>
              </a:rPr>
              <a:t> </a:t>
            </a:r>
            <a:r>
              <a:rPr lang="nb-NO" b="1" dirty="0" err="1">
                <a:solidFill>
                  <a:schemeClr val="bg1"/>
                </a:solidFill>
              </a:rPr>
              <a:t>quality</a:t>
            </a:r>
            <a:r>
              <a:rPr lang="nb-NO" b="1" dirty="0">
                <a:solidFill>
                  <a:schemeClr val="bg1"/>
                </a:solidFill>
              </a:rPr>
              <a:t> </a:t>
            </a:r>
            <a:r>
              <a:rPr lang="nb-NO" b="1" dirty="0" err="1">
                <a:solidFill>
                  <a:schemeClr val="bg1"/>
                </a:solidFill>
              </a:rPr>
              <a:t>of</a:t>
            </a:r>
            <a:r>
              <a:rPr lang="nb-NO" b="1" dirty="0">
                <a:solidFill>
                  <a:schemeClr val="bg1"/>
                </a:solidFill>
              </a:rPr>
              <a:t> </a:t>
            </a:r>
            <a:r>
              <a:rPr lang="nb-NO" b="1" dirty="0" err="1">
                <a:solidFill>
                  <a:schemeClr val="bg1"/>
                </a:solidFill>
              </a:rPr>
              <a:t>study</a:t>
            </a:r>
            <a:r>
              <a:rPr lang="nb-NO" b="1" dirty="0">
                <a:solidFill>
                  <a:schemeClr val="bg1"/>
                </a:solidFill>
              </a:rPr>
              <a:t> at Molde </a:t>
            </a:r>
            <a:r>
              <a:rPr lang="nb-NO" b="1" dirty="0" err="1">
                <a:solidFill>
                  <a:schemeClr val="bg1"/>
                </a:solidFill>
              </a:rPr>
              <a:t>University</a:t>
            </a:r>
            <a:r>
              <a:rPr lang="nb-NO" b="1" dirty="0">
                <a:solidFill>
                  <a:schemeClr val="bg1"/>
                </a:solidFill>
              </a:rPr>
              <a:t> College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79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4A05F-5264-C04A-B7E8-4365588F6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974"/>
            <a:ext cx="7228562" cy="1325563"/>
          </a:xfrm>
        </p:spPr>
        <p:txBody>
          <a:bodyPr>
            <a:noAutofit/>
          </a:bodyPr>
          <a:lstStyle/>
          <a:p>
            <a:r>
              <a:rPr lang="nb-NO" sz="6000" dirty="0">
                <a:solidFill>
                  <a:schemeClr val="bg1"/>
                </a:solidFill>
              </a:rPr>
              <a:t>The </a:t>
            </a:r>
            <a:r>
              <a:rPr lang="nb-NO" sz="6000" dirty="0" err="1">
                <a:solidFill>
                  <a:schemeClr val="bg1"/>
                </a:solidFill>
              </a:rPr>
              <a:t>quality</a:t>
            </a:r>
            <a:r>
              <a:rPr lang="nb-NO" sz="6000" dirty="0">
                <a:solidFill>
                  <a:schemeClr val="bg1"/>
                </a:solidFill>
              </a:rPr>
              <a:t>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34986-D2CF-FD43-AB63-49DE8892D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7228562" cy="3833378"/>
          </a:xfrm>
        </p:spPr>
        <p:txBody>
          <a:bodyPr>
            <a:no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Guidelines for staff and students at HiMolde</a:t>
            </a:r>
          </a:p>
          <a:p>
            <a:r>
              <a:rPr lang="nb-NO" sz="2400" b="1" dirty="0">
                <a:solidFill>
                  <a:schemeClr val="bg1"/>
                </a:solidFill>
              </a:rPr>
              <a:t>Ensure and </a:t>
            </a:r>
            <a:r>
              <a:rPr lang="nb-NO" sz="2400" b="1" dirty="0" err="1">
                <a:solidFill>
                  <a:schemeClr val="bg1"/>
                </a:solidFill>
              </a:rPr>
              <a:t>develop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>
                <a:solidFill>
                  <a:schemeClr val="bg1"/>
                </a:solidFill>
              </a:rPr>
              <a:t>the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>
                <a:solidFill>
                  <a:schemeClr val="bg1"/>
                </a:solidFill>
              </a:rPr>
              <a:t>quality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>
                <a:solidFill>
                  <a:schemeClr val="bg1"/>
                </a:solidFill>
              </a:rPr>
              <a:t>of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>
                <a:solidFill>
                  <a:schemeClr val="bg1"/>
                </a:solidFill>
              </a:rPr>
              <a:t>study</a:t>
            </a:r>
            <a:endParaRPr lang="nb-NO" sz="2400" b="1" dirty="0">
              <a:solidFill>
                <a:schemeClr val="bg1"/>
              </a:solidFill>
            </a:endParaRPr>
          </a:p>
          <a:p>
            <a:r>
              <a:rPr lang="nb-NO" sz="2400" b="1" dirty="0">
                <a:solidFill>
                  <a:schemeClr val="bg1"/>
                </a:solidFill>
              </a:rPr>
              <a:t>An integral part </a:t>
            </a:r>
            <a:r>
              <a:rPr lang="nb-NO" sz="2400" b="1" dirty="0" err="1">
                <a:solidFill>
                  <a:schemeClr val="bg1"/>
                </a:solidFill>
              </a:rPr>
              <a:t>of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>
                <a:solidFill>
                  <a:schemeClr val="bg1"/>
                </a:solidFill>
              </a:rPr>
              <a:t>everyday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>
                <a:solidFill>
                  <a:schemeClr val="bg1"/>
                </a:solidFill>
              </a:rPr>
              <a:t>life</a:t>
            </a:r>
            <a:r>
              <a:rPr lang="nb-NO" sz="2400" b="1" dirty="0">
                <a:solidFill>
                  <a:schemeClr val="bg1"/>
                </a:solidFill>
              </a:rPr>
              <a:t> for students and </a:t>
            </a:r>
          </a:p>
          <a:p>
            <a:pPr marL="0" indent="0">
              <a:buNone/>
            </a:pPr>
            <a:r>
              <a:rPr lang="nb-NO" sz="2400" b="1" dirty="0">
                <a:solidFill>
                  <a:schemeClr val="bg1"/>
                </a:solidFill>
              </a:rPr>
              <a:t>   staff at HiMolde</a:t>
            </a:r>
          </a:p>
          <a:p>
            <a:pPr marL="0" indent="0">
              <a:buNone/>
            </a:pPr>
            <a:endParaRPr lang="nb-NO" sz="2400" b="1" dirty="0">
              <a:solidFill>
                <a:schemeClr val="bg1"/>
              </a:solidFill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B514328-6CF8-4182-927E-429494B2A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896" y="1927103"/>
            <a:ext cx="14097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0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53D13-6012-7745-A1FC-572D47C27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203510" cy="1325563"/>
          </a:xfrm>
        </p:spPr>
        <p:txBody>
          <a:bodyPr>
            <a:normAutofit fontScale="90000"/>
          </a:bodyPr>
          <a:lstStyle/>
          <a:p>
            <a:r>
              <a:rPr lang="nb-NO" sz="3600" dirty="0">
                <a:solidFill>
                  <a:schemeClr val="bg1"/>
                </a:solidFill>
              </a:rPr>
              <a:t>The purpose </a:t>
            </a:r>
            <a:r>
              <a:rPr lang="nb-NO" sz="3600" dirty="0" err="1">
                <a:solidFill>
                  <a:schemeClr val="bg1"/>
                </a:solidFill>
              </a:rPr>
              <a:t>of</a:t>
            </a:r>
            <a:r>
              <a:rPr lang="nb-NO" sz="3600" dirty="0">
                <a:solidFill>
                  <a:schemeClr val="bg1"/>
                </a:solidFill>
              </a:rPr>
              <a:t> </a:t>
            </a:r>
            <a:r>
              <a:rPr lang="nb-NO" sz="3600" dirty="0" err="1">
                <a:solidFill>
                  <a:schemeClr val="bg1"/>
                </a:solidFill>
              </a:rPr>
              <a:t>the</a:t>
            </a:r>
            <a:r>
              <a:rPr lang="nb-NO" sz="3600" dirty="0">
                <a:solidFill>
                  <a:schemeClr val="bg1"/>
                </a:solidFill>
              </a:rPr>
              <a:t> </a:t>
            </a:r>
            <a:r>
              <a:rPr lang="nb-NO" sz="3600" dirty="0" err="1">
                <a:solidFill>
                  <a:schemeClr val="bg1"/>
                </a:solidFill>
              </a:rPr>
              <a:t>quality</a:t>
            </a:r>
            <a:r>
              <a:rPr lang="nb-NO" sz="3600" dirty="0">
                <a:solidFill>
                  <a:schemeClr val="bg1"/>
                </a:solidFill>
              </a:rPr>
              <a:t> system is to </a:t>
            </a:r>
            <a:r>
              <a:rPr lang="nb-NO" sz="3600" dirty="0" err="1">
                <a:solidFill>
                  <a:schemeClr val="bg1"/>
                </a:solidFill>
              </a:rPr>
              <a:t>ensure</a:t>
            </a:r>
            <a:r>
              <a:rPr lang="nb-NO" sz="3600" dirty="0">
                <a:solidFill>
                  <a:schemeClr val="bg1"/>
                </a:solidFill>
              </a:rPr>
              <a:t> </a:t>
            </a:r>
            <a:r>
              <a:rPr lang="nb-NO" sz="3600" dirty="0" err="1">
                <a:solidFill>
                  <a:schemeClr val="bg1"/>
                </a:solidFill>
              </a:rPr>
              <a:t>the</a:t>
            </a:r>
            <a:r>
              <a:rPr lang="nb-NO" sz="3600" dirty="0">
                <a:solidFill>
                  <a:schemeClr val="bg1"/>
                </a:solidFill>
              </a:rPr>
              <a:t> students’ </a:t>
            </a:r>
            <a:r>
              <a:rPr lang="nb-NO" sz="3600" dirty="0" err="1">
                <a:solidFill>
                  <a:schemeClr val="bg1"/>
                </a:solidFill>
              </a:rPr>
              <a:t>opportunites</a:t>
            </a:r>
            <a:r>
              <a:rPr lang="nb-NO" sz="3600" dirty="0">
                <a:solidFill>
                  <a:schemeClr val="bg1"/>
                </a:solidFill>
              </a:rPr>
              <a:t> for: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48C6474-BBBC-4663-924E-F92AC2C85A24}"/>
              </a:ext>
            </a:extLst>
          </p:cNvPr>
          <p:cNvSpPr/>
          <p:nvPr/>
        </p:nvSpPr>
        <p:spPr>
          <a:xfrm>
            <a:off x="838200" y="2283781"/>
            <a:ext cx="1851734" cy="132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 err="1">
                <a:solidFill>
                  <a:schemeClr val="tx1"/>
                </a:solidFill>
              </a:rPr>
              <a:t>Succeess</a:t>
            </a:r>
            <a:r>
              <a:rPr lang="nb-NO" sz="2000" b="1" dirty="0">
                <a:solidFill>
                  <a:schemeClr val="tx1"/>
                </a:solidFill>
              </a:rPr>
              <a:t> in </a:t>
            </a:r>
            <a:r>
              <a:rPr lang="nb-NO" sz="2000" b="1" dirty="0" err="1">
                <a:solidFill>
                  <a:schemeClr val="tx1"/>
                </a:solidFill>
              </a:rPr>
              <a:t>the</a:t>
            </a:r>
            <a:r>
              <a:rPr lang="nb-NO" sz="2000" b="1" dirty="0">
                <a:solidFill>
                  <a:schemeClr val="tx1"/>
                </a:solidFill>
              </a:rPr>
              <a:t> studies  </a:t>
            </a:r>
            <a:r>
              <a:rPr lang="nb-NO" dirty="0"/>
              <a:t>y </a:t>
            </a:r>
            <a:r>
              <a:rPr lang="nb-NO" sz="1400" dirty="0"/>
              <a:t>🏆🏆🏆</a:t>
            </a:r>
            <a:r>
              <a:rPr lang="nb-NO" dirty="0" err="1"/>
              <a:t>ies</a:t>
            </a: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74F8C85-6AE6-4980-9295-96B96ECE2FA6}"/>
              </a:ext>
            </a:extLst>
          </p:cNvPr>
          <p:cNvSpPr/>
          <p:nvPr/>
        </p:nvSpPr>
        <p:spPr>
          <a:xfrm>
            <a:off x="8194089" y="1917577"/>
            <a:ext cx="3542191" cy="132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 err="1">
                <a:solidFill>
                  <a:schemeClr val="tx1"/>
                </a:solidFill>
              </a:rPr>
              <a:t>Finding</a:t>
            </a:r>
            <a:r>
              <a:rPr lang="nb-NO" sz="2000" b="1" dirty="0">
                <a:solidFill>
                  <a:schemeClr val="tx1"/>
                </a:solidFill>
              </a:rPr>
              <a:t> relevant </a:t>
            </a:r>
            <a:r>
              <a:rPr lang="nb-NO" sz="2000" b="1" dirty="0" err="1">
                <a:solidFill>
                  <a:schemeClr val="tx1"/>
                </a:solidFill>
              </a:rPr>
              <a:t>work</a:t>
            </a:r>
            <a:r>
              <a:rPr lang="nb-NO" sz="2000" b="1" dirty="0">
                <a:solidFill>
                  <a:schemeClr val="tx1"/>
                </a:solidFill>
              </a:rPr>
              <a:t> </a:t>
            </a:r>
            <a:r>
              <a:rPr lang="nb-NO" sz="2000" b="1" dirty="0" err="1">
                <a:solidFill>
                  <a:schemeClr val="tx1"/>
                </a:solidFill>
              </a:rPr>
              <a:t>after</a:t>
            </a:r>
            <a:r>
              <a:rPr lang="nb-NO" sz="2000" b="1" dirty="0">
                <a:solidFill>
                  <a:schemeClr val="tx1"/>
                </a:solidFill>
              </a:rPr>
              <a:t> </a:t>
            </a:r>
            <a:r>
              <a:rPr lang="nb-NO" sz="2000" b="1" dirty="0" err="1">
                <a:solidFill>
                  <a:schemeClr val="tx1"/>
                </a:solidFill>
              </a:rPr>
              <a:t>graduation</a:t>
            </a:r>
            <a:r>
              <a:rPr lang="nb-NO" sz="2000" b="1" dirty="0">
                <a:solidFill>
                  <a:schemeClr val="tx1"/>
                </a:solidFill>
              </a:rPr>
              <a:t>🤝</a:t>
            </a:r>
          </a:p>
        </p:txBody>
      </p:sp>
    </p:spTree>
    <p:extLst>
      <p:ext uri="{BB962C8B-B14F-4D97-AF65-F5344CB8AC3E}">
        <p14:creationId xmlns:p14="http://schemas.microsoft.com/office/powerpoint/2010/main" val="2298889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5A578-C89A-E141-B24B-EB1F5E39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Purpose </a:t>
            </a:r>
            <a:r>
              <a:rPr lang="nb-NO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nb-NO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b-NO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</a:t>
            </a:r>
            <a:r>
              <a:rPr lang="nb-NO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system: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6CB20-D359-F844-B6EF-4C2649968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41088" cy="4351338"/>
          </a:xfrm>
        </p:spPr>
        <p:txBody>
          <a:bodyPr>
            <a:noAutofit/>
          </a:bodyPr>
          <a:lstStyle/>
          <a:p>
            <a:r>
              <a:rPr lang="nb-NO" sz="2400" b="1" dirty="0" err="1">
                <a:solidFill>
                  <a:schemeClr val="bg1"/>
                </a:solidFill>
              </a:rPr>
              <a:t>Contribute</a:t>
            </a:r>
            <a:r>
              <a:rPr lang="nb-NO" sz="2400" b="1" dirty="0">
                <a:solidFill>
                  <a:schemeClr val="bg1"/>
                </a:solidFill>
              </a:rPr>
              <a:t> to </a:t>
            </a:r>
            <a:r>
              <a:rPr lang="nb-NO" sz="2400" b="1" dirty="0" err="1">
                <a:solidFill>
                  <a:schemeClr val="bg1"/>
                </a:solidFill>
              </a:rPr>
              <a:t>continuous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>
                <a:solidFill>
                  <a:schemeClr val="bg1"/>
                </a:solidFill>
              </a:rPr>
              <a:t>quality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>
                <a:solidFill>
                  <a:schemeClr val="bg1"/>
                </a:solidFill>
              </a:rPr>
              <a:t>improvement</a:t>
            </a:r>
            <a:endParaRPr lang="nb-NO" sz="2400" b="1" dirty="0">
              <a:solidFill>
                <a:schemeClr val="bg1"/>
              </a:solidFill>
            </a:endParaRPr>
          </a:p>
          <a:p>
            <a:r>
              <a:rPr lang="nb-NO" sz="2400" b="1" dirty="0">
                <a:solidFill>
                  <a:schemeClr val="bg1"/>
                </a:solidFill>
              </a:rPr>
              <a:t>The </a:t>
            </a:r>
            <a:r>
              <a:rPr lang="nb-NO" sz="2400" b="1" dirty="0" err="1">
                <a:solidFill>
                  <a:schemeClr val="bg1"/>
                </a:solidFill>
              </a:rPr>
              <a:t>student’s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>
                <a:solidFill>
                  <a:schemeClr val="bg1"/>
                </a:solidFill>
              </a:rPr>
              <a:t>learning</a:t>
            </a:r>
            <a:r>
              <a:rPr lang="nb-NO" sz="2400" b="1" dirty="0">
                <a:solidFill>
                  <a:schemeClr val="bg1"/>
                </a:solidFill>
              </a:rPr>
              <a:t> at </a:t>
            </a:r>
            <a:r>
              <a:rPr lang="nb-NO" sz="2400" b="1" dirty="0" err="1">
                <a:solidFill>
                  <a:schemeClr val="bg1"/>
                </a:solidFill>
              </a:rPr>
              <a:t>the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>
                <a:solidFill>
                  <a:schemeClr val="bg1"/>
                </a:solidFill>
              </a:rPr>
              <a:t>center</a:t>
            </a:r>
            <a:endParaRPr lang="nb-NO" sz="2400" dirty="0">
              <a:solidFill>
                <a:schemeClr val="bg1"/>
              </a:solidFill>
            </a:endParaRPr>
          </a:p>
          <a:p>
            <a:r>
              <a:rPr lang="nb-NO" sz="2400" b="1" dirty="0" err="1">
                <a:solidFill>
                  <a:schemeClr val="bg1"/>
                </a:solidFill>
              </a:rPr>
              <a:t>Highlight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>
                <a:solidFill>
                  <a:schemeClr val="bg1"/>
                </a:solidFill>
              </a:rPr>
              <a:t>good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>
                <a:solidFill>
                  <a:schemeClr val="bg1"/>
                </a:solidFill>
              </a:rPr>
              <a:t>quality</a:t>
            </a:r>
            <a:r>
              <a:rPr lang="nb-NO" sz="2400" b="1" dirty="0">
                <a:solidFill>
                  <a:schemeClr val="bg1"/>
                </a:solidFill>
              </a:rPr>
              <a:t> and reveal </a:t>
            </a:r>
            <a:r>
              <a:rPr lang="nb-NO" sz="2400" b="1" dirty="0" err="1">
                <a:solidFill>
                  <a:schemeClr val="bg1"/>
                </a:solidFill>
              </a:rPr>
              <a:t>failing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>
                <a:solidFill>
                  <a:schemeClr val="bg1"/>
                </a:solidFill>
              </a:rPr>
              <a:t>quality</a:t>
            </a:r>
            <a:endParaRPr lang="nb-NO" sz="2400" dirty="0">
              <a:solidFill>
                <a:schemeClr val="bg1"/>
              </a:solidFill>
            </a:endParaRPr>
          </a:p>
          <a:p>
            <a:r>
              <a:rPr lang="nb-NO" sz="2400" b="1" dirty="0" err="1">
                <a:solidFill>
                  <a:schemeClr val="bg1"/>
                </a:solidFill>
              </a:rPr>
              <a:t>Provide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>
                <a:solidFill>
                  <a:schemeClr val="bg1"/>
                </a:solidFill>
              </a:rPr>
              <a:t>information</a:t>
            </a:r>
            <a:r>
              <a:rPr lang="nb-NO" sz="2400" b="1" dirty="0">
                <a:solidFill>
                  <a:schemeClr val="bg1"/>
                </a:solidFill>
              </a:rPr>
              <a:t> to management and </a:t>
            </a:r>
            <a:r>
              <a:rPr lang="nb-NO" sz="2400" b="1" dirty="0" err="1">
                <a:solidFill>
                  <a:schemeClr val="bg1"/>
                </a:solidFill>
              </a:rPr>
              <a:t>the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>
                <a:solidFill>
                  <a:schemeClr val="bg1"/>
                </a:solidFill>
              </a:rPr>
              <a:t>board</a:t>
            </a:r>
            <a:r>
              <a:rPr lang="nb-NO" sz="2400" b="1" dirty="0">
                <a:solidFill>
                  <a:schemeClr val="bg1"/>
                </a:solidFill>
              </a:rPr>
              <a:t> so </a:t>
            </a:r>
            <a:r>
              <a:rPr lang="nb-NO" sz="2400" b="1" dirty="0" err="1">
                <a:solidFill>
                  <a:schemeClr val="bg1"/>
                </a:solidFill>
              </a:rPr>
              <a:t>that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>
                <a:solidFill>
                  <a:schemeClr val="bg1"/>
                </a:solidFill>
              </a:rPr>
              <a:t>they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>
                <a:solidFill>
                  <a:schemeClr val="bg1"/>
                </a:solidFill>
              </a:rPr>
              <a:t>can</a:t>
            </a:r>
            <a:r>
              <a:rPr lang="nb-NO" sz="2400" b="1" dirty="0">
                <a:solidFill>
                  <a:schemeClr val="bg1"/>
                </a:solidFill>
              </a:rPr>
              <a:t> make </a:t>
            </a:r>
            <a:r>
              <a:rPr lang="nb-NO" sz="2400" b="1" dirty="0" err="1">
                <a:solidFill>
                  <a:schemeClr val="bg1"/>
                </a:solidFill>
              </a:rPr>
              <a:t>decisions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>
                <a:solidFill>
                  <a:schemeClr val="bg1"/>
                </a:solidFill>
              </a:rPr>
              <a:t>about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>
                <a:solidFill>
                  <a:schemeClr val="bg1"/>
                </a:solidFill>
              </a:rPr>
              <a:t>prioritization</a:t>
            </a:r>
            <a:r>
              <a:rPr lang="nb-NO" sz="2400" b="1" dirty="0">
                <a:solidFill>
                  <a:schemeClr val="bg1"/>
                </a:solidFill>
              </a:rPr>
              <a:t> and </a:t>
            </a:r>
            <a:r>
              <a:rPr lang="nb-NO" sz="2400" b="1" dirty="0" err="1">
                <a:solidFill>
                  <a:schemeClr val="bg1"/>
                </a:solidFill>
              </a:rPr>
              <a:t>resource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>
                <a:solidFill>
                  <a:schemeClr val="bg1"/>
                </a:solidFill>
              </a:rPr>
              <a:t>allocation</a:t>
            </a:r>
            <a:endParaRPr lang="nb-NO" sz="2400" dirty="0">
              <a:solidFill>
                <a:schemeClr val="bg1"/>
              </a:solidFill>
            </a:endParaRPr>
          </a:p>
          <a:p>
            <a:r>
              <a:rPr lang="nb-NO" sz="2400" b="1" dirty="0" err="1">
                <a:solidFill>
                  <a:schemeClr val="bg1"/>
                </a:solidFill>
              </a:rPr>
              <a:t>Clarify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>
                <a:solidFill>
                  <a:schemeClr val="bg1"/>
                </a:solidFill>
              </a:rPr>
              <a:t>who</a:t>
            </a:r>
            <a:r>
              <a:rPr lang="nb-NO" sz="2400" b="1" dirty="0">
                <a:solidFill>
                  <a:schemeClr val="bg1"/>
                </a:solidFill>
              </a:rPr>
              <a:t> is </a:t>
            </a:r>
            <a:r>
              <a:rPr lang="nb-NO" sz="2400" b="1" dirty="0" err="1">
                <a:solidFill>
                  <a:schemeClr val="bg1"/>
                </a:solidFill>
              </a:rPr>
              <a:t>responsible</a:t>
            </a:r>
            <a:r>
              <a:rPr lang="nb-NO" sz="2400" b="1" dirty="0">
                <a:solidFill>
                  <a:schemeClr val="bg1"/>
                </a:solidFill>
              </a:rPr>
              <a:t> for </a:t>
            </a:r>
            <a:r>
              <a:rPr lang="nb-NO" sz="2400" b="1" dirty="0" err="1">
                <a:solidFill>
                  <a:schemeClr val="bg1"/>
                </a:solidFill>
              </a:rPr>
              <a:t>what</a:t>
            </a:r>
            <a:r>
              <a:rPr lang="nb-NO" sz="2400" b="1" dirty="0">
                <a:solidFill>
                  <a:schemeClr val="bg1"/>
                </a:solidFill>
              </a:rPr>
              <a:t> in </a:t>
            </a:r>
            <a:r>
              <a:rPr lang="nb-NO" sz="2400" b="1" dirty="0" err="1">
                <a:solidFill>
                  <a:schemeClr val="bg1"/>
                </a:solidFill>
              </a:rPr>
              <a:t>the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>
                <a:solidFill>
                  <a:schemeClr val="bg1"/>
                </a:solidFill>
              </a:rPr>
              <a:t>development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>
                <a:solidFill>
                  <a:schemeClr val="bg1"/>
                </a:solidFill>
              </a:rPr>
              <a:t>of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>
                <a:solidFill>
                  <a:schemeClr val="bg1"/>
                </a:solidFill>
              </a:rPr>
              <a:t>study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>
                <a:solidFill>
                  <a:schemeClr val="bg1"/>
                </a:solidFill>
              </a:rPr>
              <a:t>quality</a:t>
            </a:r>
            <a:endParaRPr lang="nb-N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1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525AB-33C7-C841-8B71-9C519DB9D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b="1" dirty="0" err="1">
                <a:solidFill>
                  <a:schemeClr val="bg1"/>
                </a:solidFill>
              </a:rPr>
              <a:t>We</a:t>
            </a:r>
            <a:r>
              <a:rPr lang="nb-NO" sz="3600" b="1" dirty="0">
                <a:solidFill>
                  <a:schemeClr val="bg1"/>
                </a:solidFill>
              </a:rPr>
              <a:t> </a:t>
            </a:r>
            <a:r>
              <a:rPr lang="nb-NO" sz="3600" b="1" dirty="0" err="1">
                <a:solidFill>
                  <a:schemeClr val="bg1"/>
                </a:solidFill>
              </a:rPr>
              <a:t>expect</a:t>
            </a:r>
            <a:r>
              <a:rPr lang="nb-NO" sz="3600" b="1" dirty="0">
                <a:solidFill>
                  <a:schemeClr val="bg1"/>
                </a:solidFill>
              </a:rPr>
              <a:t> from </a:t>
            </a:r>
            <a:r>
              <a:rPr lang="nb-NO" sz="3600" b="1" dirty="0" err="1">
                <a:solidFill>
                  <a:schemeClr val="bg1"/>
                </a:solidFill>
              </a:rPr>
              <a:t>you</a:t>
            </a:r>
            <a:r>
              <a:rPr lang="nb-NO" sz="3600" b="1" dirty="0">
                <a:solidFill>
                  <a:schemeClr val="bg1"/>
                </a:solidFill>
              </a:rPr>
              <a:t> as a student</a:t>
            </a:r>
            <a:r>
              <a:rPr lang="nb-NO" sz="3600" dirty="0">
                <a:solidFill>
                  <a:schemeClr val="bg1"/>
                </a:solidFill>
              </a:rPr>
              <a:t>:</a:t>
            </a:r>
            <a:br>
              <a:rPr lang="nb-NO" sz="3600" dirty="0">
                <a:solidFill>
                  <a:schemeClr val="bg1"/>
                </a:solidFill>
              </a:rPr>
            </a:br>
            <a:endParaRPr lang="nb-NO" sz="3600" dirty="0">
              <a:solidFill>
                <a:schemeClr val="bg1"/>
              </a:solidFill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75239C7-2220-4A2E-AFA5-E2D9823DBAF4}"/>
              </a:ext>
            </a:extLst>
          </p:cNvPr>
          <p:cNvSpPr/>
          <p:nvPr/>
        </p:nvSpPr>
        <p:spPr>
          <a:xfrm rot="21354882">
            <a:off x="1358283" y="4483223"/>
            <a:ext cx="2246051" cy="10209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2588435-64A1-4E17-B6D9-5D4FF1593A10}"/>
              </a:ext>
            </a:extLst>
          </p:cNvPr>
          <p:cNvSpPr/>
          <p:nvPr/>
        </p:nvSpPr>
        <p:spPr>
          <a:xfrm rot="21432483">
            <a:off x="1322842" y="4402156"/>
            <a:ext cx="2413599" cy="117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 err="1">
                <a:solidFill>
                  <a:schemeClr val="tx1"/>
                </a:solidFill>
              </a:rPr>
              <a:t>Learn</a:t>
            </a:r>
            <a:r>
              <a:rPr lang="nb-NO" sz="2000" b="1" dirty="0">
                <a:solidFill>
                  <a:schemeClr val="tx1"/>
                </a:solidFill>
              </a:rPr>
              <a:t> </a:t>
            </a:r>
            <a:r>
              <a:rPr lang="nb-NO" sz="2000" b="1" dirty="0" err="1">
                <a:solidFill>
                  <a:schemeClr val="tx1"/>
                </a:solidFill>
              </a:rPr>
              <a:t>the</a:t>
            </a:r>
            <a:r>
              <a:rPr lang="nb-NO" sz="2000" b="1" dirty="0">
                <a:solidFill>
                  <a:schemeClr val="tx1"/>
                </a:solidFill>
              </a:rPr>
              <a:t> </a:t>
            </a:r>
            <a:r>
              <a:rPr lang="nb-NO" sz="2000" b="1" dirty="0" err="1">
                <a:solidFill>
                  <a:schemeClr val="tx1"/>
                </a:solidFill>
              </a:rPr>
              <a:t>rules</a:t>
            </a:r>
            <a:r>
              <a:rPr lang="nb-NO" sz="2000" b="1" dirty="0">
                <a:solidFill>
                  <a:schemeClr val="tx1"/>
                </a:solidFill>
              </a:rPr>
              <a:t> and student </a:t>
            </a:r>
            <a:r>
              <a:rPr lang="nb-NO" sz="2000" b="1" dirty="0" err="1">
                <a:solidFill>
                  <a:schemeClr val="tx1"/>
                </a:solidFill>
              </a:rPr>
              <a:t>regulations</a:t>
            </a:r>
            <a:r>
              <a:rPr lang="nb-NO" b="1" dirty="0">
                <a:solidFill>
                  <a:schemeClr val="tx1"/>
                </a:solidFill>
              </a:rPr>
              <a:t>🧐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C3C3482-1987-4F3D-A0CE-14656CC63FC8}"/>
              </a:ext>
            </a:extLst>
          </p:cNvPr>
          <p:cNvSpPr/>
          <p:nvPr/>
        </p:nvSpPr>
        <p:spPr>
          <a:xfrm rot="601829">
            <a:off x="6415922" y="1326146"/>
            <a:ext cx="1589103" cy="1070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 err="1">
                <a:solidFill>
                  <a:schemeClr val="tx1"/>
                </a:solidFill>
              </a:rPr>
              <a:t>Engage</a:t>
            </a:r>
            <a:r>
              <a:rPr lang="nb-NO" sz="2000" b="1" dirty="0">
                <a:solidFill>
                  <a:schemeClr val="tx1"/>
                </a:solidFill>
              </a:rPr>
              <a:t> </a:t>
            </a:r>
            <a:r>
              <a:rPr lang="nb-NO" sz="2000" b="1" dirty="0" err="1">
                <a:solidFill>
                  <a:schemeClr val="tx1"/>
                </a:solidFill>
              </a:rPr>
              <a:t>yourself</a:t>
            </a:r>
            <a:r>
              <a:rPr lang="nb-NO" sz="2000" b="1" dirty="0">
                <a:solidFill>
                  <a:schemeClr val="tx1"/>
                </a:solidFill>
              </a:rPr>
              <a:t>🤩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602FB49-0B3D-47A7-AADD-49DA83670619}"/>
              </a:ext>
            </a:extLst>
          </p:cNvPr>
          <p:cNvSpPr/>
          <p:nvPr/>
        </p:nvSpPr>
        <p:spPr>
          <a:xfrm>
            <a:off x="9357064" y="1819922"/>
            <a:ext cx="2361460" cy="878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 err="1">
                <a:solidFill>
                  <a:schemeClr val="tx1"/>
                </a:solidFill>
              </a:rPr>
              <a:t>Participate</a:t>
            </a:r>
            <a:r>
              <a:rPr lang="nb-NO" sz="2000" b="1" dirty="0">
                <a:solidFill>
                  <a:schemeClr val="tx1"/>
                </a:solidFill>
              </a:rPr>
              <a:t> in surveys</a:t>
            </a:r>
            <a:r>
              <a:rPr lang="nb-NO" dirty="0">
                <a:solidFill>
                  <a:schemeClr val="tx1"/>
                </a:solidFill>
              </a:rPr>
              <a:t>🤓</a:t>
            </a:r>
          </a:p>
        </p:txBody>
      </p:sp>
    </p:spTree>
    <p:extLst>
      <p:ext uri="{BB962C8B-B14F-4D97-AF65-F5344CB8AC3E}">
        <p14:creationId xmlns:p14="http://schemas.microsoft.com/office/powerpoint/2010/main" val="1870501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C18C5-85FD-E34A-8AF0-2294355E9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>
                <a:solidFill>
                  <a:schemeClr val="bg1"/>
                </a:solidFill>
              </a:rPr>
              <a:t>Students </a:t>
            </a:r>
            <a:r>
              <a:rPr lang="nb-NO" sz="3600" b="1" dirty="0" err="1">
                <a:solidFill>
                  <a:schemeClr val="bg1"/>
                </a:solidFill>
              </a:rPr>
              <a:t>complicity</a:t>
            </a:r>
            <a:endParaRPr lang="nb-NO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0FDCD-F54F-C344-B99A-AF6A2B7FF0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3776" y="1825625"/>
            <a:ext cx="2442576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b-NO" b="1" dirty="0">
                <a:solidFill>
                  <a:schemeClr val="bg1"/>
                </a:solidFill>
              </a:rPr>
              <a:t>Student-</a:t>
            </a:r>
            <a:br>
              <a:rPr lang="nb-NO" b="1" dirty="0">
                <a:solidFill>
                  <a:schemeClr val="bg1"/>
                </a:solidFill>
              </a:rPr>
            </a:br>
            <a:r>
              <a:rPr lang="nb-NO" b="1" dirty="0" err="1">
                <a:solidFill>
                  <a:schemeClr val="bg1"/>
                </a:solidFill>
              </a:rPr>
              <a:t>democracy</a:t>
            </a:r>
            <a:endParaRPr lang="nb-NO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nb-NO" sz="1600" dirty="0">
                <a:solidFill>
                  <a:schemeClr val="bg1"/>
                </a:solidFill>
              </a:rPr>
              <a:t>The Student Parliament </a:t>
            </a:r>
            <a:r>
              <a:rPr lang="nb-NO" sz="1600" dirty="0" err="1">
                <a:solidFill>
                  <a:schemeClr val="bg1"/>
                </a:solidFill>
              </a:rPr>
              <a:t>consists</a:t>
            </a:r>
            <a:r>
              <a:rPr lang="nb-NO" sz="1600" dirty="0">
                <a:solidFill>
                  <a:schemeClr val="bg1"/>
                </a:solidFill>
              </a:rPr>
              <a:t> </a:t>
            </a:r>
            <a:r>
              <a:rPr lang="nb-NO" sz="1600" dirty="0" err="1">
                <a:solidFill>
                  <a:schemeClr val="bg1"/>
                </a:solidFill>
              </a:rPr>
              <a:t>of</a:t>
            </a:r>
            <a:r>
              <a:rPr lang="nb-NO" sz="1600" dirty="0">
                <a:solidFill>
                  <a:schemeClr val="bg1"/>
                </a:solidFill>
              </a:rPr>
              <a:t> </a:t>
            </a:r>
            <a:r>
              <a:rPr lang="nb-NO" sz="1600" dirty="0" err="1">
                <a:solidFill>
                  <a:schemeClr val="bg1"/>
                </a:solidFill>
              </a:rPr>
              <a:t>selected</a:t>
            </a:r>
            <a:r>
              <a:rPr lang="nb-NO" sz="1600" dirty="0">
                <a:solidFill>
                  <a:schemeClr val="bg1"/>
                </a:solidFill>
              </a:rPr>
              <a:t> students from </a:t>
            </a:r>
            <a:r>
              <a:rPr lang="nb-NO" sz="1600" dirty="0" err="1">
                <a:solidFill>
                  <a:schemeClr val="bg1"/>
                </a:solidFill>
              </a:rPr>
              <a:t>each</a:t>
            </a:r>
            <a:r>
              <a:rPr lang="nb-NO" sz="1600" dirty="0">
                <a:solidFill>
                  <a:schemeClr val="bg1"/>
                </a:solidFill>
              </a:rPr>
              <a:t> </a:t>
            </a:r>
            <a:r>
              <a:rPr lang="nb-NO" sz="1600" dirty="0" err="1">
                <a:solidFill>
                  <a:schemeClr val="bg1"/>
                </a:solidFill>
              </a:rPr>
              <a:t>department</a:t>
            </a:r>
            <a:r>
              <a:rPr lang="nb-NO" sz="1600" dirty="0">
                <a:solidFill>
                  <a:schemeClr val="bg1"/>
                </a:solidFill>
              </a:rPr>
              <a:t> </a:t>
            </a:r>
            <a:r>
              <a:rPr lang="nb-NO" sz="1600" dirty="0" err="1">
                <a:solidFill>
                  <a:schemeClr val="bg1"/>
                </a:solidFill>
              </a:rPr>
              <a:t>who</a:t>
            </a:r>
            <a:r>
              <a:rPr lang="nb-NO" sz="1600" dirty="0">
                <a:solidFill>
                  <a:schemeClr val="bg1"/>
                </a:solidFill>
              </a:rPr>
              <a:t> </a:t>
            </a:r>
            <a:r>
              <a:rPr lang="nb-NO" sz="1600" dirty="0" err="1">
                <a:solidFill>
                  <a:schemeClr val="bg1"/>
                </a:solidFill>
              </a:rPr>
              <a:t>together</a:t>
            </a:r>
            <a:r>
              <a:rPr lang="nb-NO" sz="1600" dirty="0">
                <a:solidFill>
                  <a:schemeClr val="bg1"/>
                </a:solidFill>
              </a:rPr>
              <a:t> </a:t>
            </a:r>
            <a:r>
              <a:rPr lang="nb-NO" sz="1600" dirty="0" err="1">
                <a:solidFill>
                  <a:schemeClr val="bg1"/>
                </a:solidFill>
              </a:rPr>
              <a:t>attend</a:t>
            </a:r>
            <a:r>
              <a:rPr lang="nb-NO" sz="1600" dirty="0">
                <a:solidFill>
                  <a:schemeClr val="bg1"/>
                </a:solidFill>
              </a:rPr>
              <a:t> to </a:t>
            </a:r>
            <a:r>
              <a:rPr lang="nb-NO" sz="1600" dirty="0" err="1">
                <a:solidFill>
                  <a:schemeClr val="bg1"/>
                </a:solidFill>
              </a:rPr>
              <a:t>your</a:t>
            </a:r>
            <a:r>
              <a:rPr lang="nb-NO" sz="1600" dirty="0">
                <a:solidFill>
                  <a:schemeClr val="bg1"/>
                </a:solidFill>
              </a:rPr>
              <a:t> </a:t>
            </a:r>
            <a:r>
              <a:rPr lang="nb-NO" sz="1600" dirty="0" err="1">
                <a:solidFill>
                  <a:schemeClr val="bg1"/>
                </a:solidFill>
              </a:rPr>
              <a:t>interests</a:t>
            </a:r>
            <a:r>
              <a:rPr lang="nb-NO" sz="1600" dirty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nb-NO" sz="1600" dirty="0">
                <a:solidFill>
                  <a:schemeClr val="bg1"/>
                </a:solidFill>
              </a:rPr>
              <a:t>The Student Parliament</a:t>
            </a:r>
            <a:br>
              <a:rPr lang="nb-NO" sz="1600" dirty="0">
                <a:solidFill>
                  <a:schemeClr val="bg1"/>
                </a:solidFill>
              </a:rPr>
            </a:br>
            <a:r>
              <a:rPr lang="nb-NO" sz="1600" dirty="0" err="1">
                <a:solidFill>
                  <a:schemeClr val="bg1"/>
                </a:solidFill>
              </a:rPr>
              <a:t>represents</a:t>
            </a:r>
            <a:r>
              <a:rPr lang="nb-NO" sz="1600" dirty="0">
                <a:solidFill>
                  <a:schemeClr val="bg1"/>
                </a:solidFill>
              </a:rPr>
              <a:t> </a:t>
            </a:r>
            <a:r>
              <a:rPr lang="nb-NO" sz="1600" dirty="0" err="1">
                <a:solidFill>
                  <a:schemeClr val="bg1"/>
                </a:solidFill>
              </a:rPr>
              <a:t>the</a:t>
            </a:r>
            <a:r>
              <a:rPr lang="nb-NO" sz="1600" dirty="0">
                <a:solidFill>
                  <a:schemeClr val="bg1"/>
                </a:solidFill>
              </a:rPr>
              <a:t> students in </a:t>
            </a:r>
            <a:r>
              <a:rPr lang="nb-NO" sz="1600" dirty="0" err="1">
                <a:solidFill>
                  <a:schemeClr val="bg1"/>
                </a:solidFill>
              </a:rPr>
              <a:t>councils</a:t>
            </a:r>
            <a:r>
              <a:rPr lang="nb-NO" sz="1600" dirty="0">
                <a:solidFill>
                  <a:schemeClr val="bg1"/>
                </a:solidFill>
              </a:rPr>
              <a:t>, </a:t>
            </a:r>
            <a:r>
              <a:rPr lang="nb-NO" sz="1600" dirty="0" err="1">
                <a:solidFill>
                  <a:schemeClr val="bg1"/>
                </a:solidFill>
              </a:rPr>
              <a:t>committees</a:t>
            </a:r>
            <a:r>
              <a:rPr lang="nb-NO" sz="1600" dirty="0">
                <a:solidFill>
                  <a:schemeClr val="bg1"/>
                </a:solidFill>
              </a:rPr>
              <a:t> and in </a:t>
            </a:r>
            <a:r>
              <a:rPr lang="nb-NO" sz="1600" dirty="0" err="1">
                <a:solidFill>
                  <a:schemeClr val="bg1"/>
                </a:solidFill>
              </a:rPr>
              <a:t>the</a:t>
            </a:r>
            <a:r>
              <a:rPr lang="nb-NO" sz="1600" dirty="0">
                <a:solidFill>
                  <a:schemeClr val="bg1"/>
                </a:solidFill>
              </a:rPr>
              <a:t> </a:t>
            </a:r>
            <a:r>
              <a:rPr lang="nb-NO" sz="1600" dirty="0" err="1">
                <a:solidFill>
                  <a:schemeClr val="bg1"/>
                </a:solidFill>
              </a:rPr>
              <a:t>study</a:t>
            </a:r>
            <a:r>
              <a:rPr lang="nb-NO" sz="1600" dirty="0">
                <a:solidFill>
                  <a:schemeClr val="bg1"/>
                </a:solidFill>
              </a:rPr>
              <a:t> </a:t>
            </a:r>
            <a:r>
              <a:rPr lang="nb-NO" sz="1600" dirty="0" err="1">
                <a:solidFill>
                  <a:schemeClr val="bg1"/>
                </a:solidFill>
              </a:rPr>
              <a:t>quality</a:t>
            </a:r>
            <a:r>
              <a:rPr lang="nb-NO" sz="1600" dirty="0">
                <a:solidFill>
                  <a:schemeClr val="bg1"/>
                </a:solidFill>
              </a:rPr>
              <a:t> </a:t>
            </a:r>
            <a:r>
              <a:rPr lang="nb-NO" sz="1600" dirty="0" err="1">
                <a:solidFill>
                  <a:schemeClr val="bg1"/>
                </a:solidFill>
              </a:rPr>
              <a:t>work</a:t>
            </a:r>
            <a:r>
              <a:rPr lang="nb-NO" sz="16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B6CFE-9D41-5B4D-950E-899113601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53844" y="1825625"/>
            <a:ext cx="2218151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b-NO" b="1" dirty="0" err="1">
                <a:solidFill>
                  <a:schemeClr val="bg1"/>
                </a:solidFill>
              </a:rPr>
              <a:t>Quality</a:t>
            </a:r>
            <a:r>
              <a:rPr lang="nb-NO" b="1" dirty="0">
                <a:solidFill>
                  <a:schemeClr val="bg1"/>
                </a:solidFill>
              </a:rPr>
              <a:t> teams</a:t>
            </a:r>
          </a:p>
          <a:p>
            <a:pPr marL="0" indent="0" algn="ctr">
              <a:buNone/>
            </a:pPr>
            <a:r>
              <a:rPr lang="nb-NO" sz="1600" dirty="0">
                <a:solidFill>
                  <a:schemeClr val="bg1"/>
                </a:solidFill>
              </a:rPr>
              <a:t>All studies at HiMolde have </a:t>
            </a:r>
            <a:r>
              <a:rPr lang="nb-NO" sz="1600" dirty="0" err="1">
                <a:solidFill>
                  <a:schemeClr val="bg1"/>
                </a:solidFill>
              </a:rPr>
              <a:t>quality</a:t>
            </a:r>
            <a:r>
              <a:rPr lang="nb-NO" sz="1600" dirty="0">
                <a:solidFill>
                  <a:schemeClr val="bg1"/>
                </a:solidFill>
              </a:rPr>
              <a:t> teams.</a:t>
            </a:r>
          </a:p>
          <a:p>
            <a:pPr marL="0" indent="0" algn="ctr">
              <a:buNone/>
            </a:pPr>
            <a:r>
              <a:rPr lang="nb-NO" sz="1600" dirty="0" err="1">
                <a:solidFill>
                  <a:schemeClr val="bg1"/>
                </a:solidFill>
              </a:rPr>
              <a:t>They</a:t>
            </a:r>
            <a:r>
              <a:rPr lang="nb-NO" sz="1600" dirty="0">
                <a:solidFill>
                  <a:schemeClr val="bg1"/>
                </a:solidFill>
              </a:rPr>
              <a:t> </a:t>
            </a:r>
            <a:r>
              <a:rPr lang="nb-NO" sz="1600" dirty="0" err="1">
                <a:solidFill>
                  <a:schemeClr val="bg1"/>
                </a:solidFill>
              </a:rPr>
              <a:t>deal</a:t>
            </a:r>
            <a:r>
              <a:rPr lang="nb-NO" sz="1600" dirty="0">
                <a:solidFill>
                  <a:schemeClr val="bg1"/>
                </a:solidFill>
              </a:rPr>
              <a:t> </a:t>
            </a:r>
            <a:r>
              <a:rPr lang="nb-NO" sz="1600" dirty="0" err="1">
                <a:solidFill>
                  <a:schemeClr val="bg1"/>
                </a:solidFill>
              </a:rPr>
              <a:t>with</a:t>
            </a:r>
            <a:r>
              <a:rPr lang="nb-NO" sz="1600" dirty="0">
                <a:solidFill>
                  <a:schemeClr val="bg1"/>
                </a:solidFill>
              </a:rPr>
              <a:t> </a:t>
            </a:r>
            <a:r>
              <a:rPr lang="nb-NO" sz="1600" dirty="0" err="1">
                <a:solidFill>
                  <a:schemeClr val="bg1"/>
                </a:solidFill>
              </a:rPr>
              <a:t>issues</a:t>
            </a:r>
            <a:r>
              <a:rPr lang="nb-NO" sz="1600" dirty="0">
                <a:solidFill>
                  <a:schemeClr val="bg1"/>
                </a:solidFill>
              </a:rPr>
              <a:t> </a:t>
            </a:r>
            <a:r>
              <a:rPr lang="nb-NO" sz="1600" dirty="0" err="1">
                <a:solidFill>
                  <a:schemeClr val="bg1"/>
                </a:solidFill>
              </a:rPr>
              <a:t>regarding</a:t>
            </a:r>
            <a:r>
              <a:rPr lang="nb-NO" sz="1600" dirty="0">
                <a:solidFill>
                  <a:schemeClr val="bg1"/>
                </a:solidFill>
              </a:rPr>
              <a:t> </a:t>
            </a:r>
            <a:r>
              <a:rPr lang="nb-NO" sz="1600" dirty="0" err="1">
                <a:solidFill>
                  <a:schemeClr val="bg1"/>
                </a:solidFill>
              </a:rPr>
              <a:t>teaching</a:t>
            </a:r>
            <a:r>
              <a:rPr lang="nb-NO" sz="1600" dirty="0">
                <a:solidFill>
                  <a:schemeClr val="bg1"/>
                </a:solidFill>
              </a:rPr>
              <a:t> arrangements, </a:t>
            </a:r>
            <a:r>
              <a:rPr lang="nb-NO" sz="1600" dirty="0" err="1">
                <a:solidFill>
                  <a:schemeClr val="bg1"/>
                </a:solidFill>
              </a:rPr>
              <a:t>study</a:t>
            </a:r>
            <a:r>
              <a:rPr lang="nb-NO" sz="1600" dirty="0">
                <a:solidFill>
                  <a:schemeClr val="bg1"/>
                </a:solidFill>
              </a:rPr>
              <a:t>- and </a:t>
            </a:r>
            <a:r>
              <a:rPr lang="nb-NO" sz="1600" dirty="0" err="1">
                <a:solidFill>
                  <a:schemeClr val="bg1"/>
                </a:solidFill>
              </a:rPr>
              <a:t>learning</a:t>
            </a:r>
            <a:r>
              <a:rPr lang="nb-NO" sz="1600" dirty="0">
                <a:solidFill>
                  <a:schemeClr val="bg1"/>
                </a:solidFill>
              </a:rPr>
              <a:t> </a:t>
            </a:r>
            <a:r>
              <a:rPr lang="nb-NO" sz="1600" dirty="0" err="1">
                <a:solidFill>
                  <a:schemeClr val="bg1"/>
                </a:solidFill>
              </a:rPr>
              <a:t>environment</a:t>
            </a:r>
            <a:r>
              <a:rPr lang="nb-NO" sz="1600" dirty="0">
                <a:solidFill>
                  <a:schemeClr val="bg1"/>
                </a:solidFill>
              </a:rPr>
              <a:t>, </a:t>
            </a:r>
            <a:r>
              <a:rPr lang="nb-NO" sz="1600" dirty="0" err="1">
                <a:solidFill>
                  <a:schemeClr val="bg1"/>
                </a:solidFill>
              </a:rPr>
              <a:t>evaluations</a:t>
            </a:r>
            <a:r>
              <a:rPr lang="nb-NO" sz="1600" dirty="0">
                <a:solidFill>
                  <a:schemeClr val="bg1"/>
                </a:solidFill>
              </a:rPr>
              <a:t> and </a:t>
            </a:r>
            <a:r>
              <a:rPr lang="nb-NO" sz="1600" dirty="0" err="1">
                <a:solidFill>
                  <a:schemeClr val="bg1"/>
                </a:solidFill>
              </a:rPr>
              <a:t>changes</a:t>
            </a:r>
            <a:r>
              <a:rPr lang="nb-NO" sz="1600" dirty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nb-NO" sz="1600" dirty="0">
                <a:solidFill>
                  <a:schemeClr val="bg1"/>
                </a:solidFill>
              </a:rPr>
              <a:t>The </a:t>
            </a:r>
            <a:r>
              <a:rPr lang="nb-NO" sz="1600" dirty="0" err="1">
                <a:solidFill>
                  <a:schemeClr val="bg1"/>
                </a:solidFill>
              </a:rPr>
              <a:t>quality</a:t>
            </a:r>
            <a:r>
              <a:rPr lang="nb-NO" sz="1600" dirty="0">
                <a:solidFill>
                  <a:schemeClr val="bg1"/>
                </a:solidFill>
              </a:rPr>
              <a:t> team </a:t>
            </a:r>
            <a:r>
              <a:rPr lang="nb-NO" sz="1600" dirty="0" err="1">
                <a:solidFill>
                  <a:schemeClr val="bg1"/>
                </a:solidFill>
              </a:rPr>
              <a:t>consists</a:t>
            </a:r>
            <a:r>
              <a:rPr lang="nb-NO" sz="1600" dirty="0">
                <a:solidFill>
                  <a:schemeClr val="bg1"/>
                </a:solidFill>
              </a:rPr>
              <a:t> </a:t>
            </a:r>
            <a:r>
              <a:rPr lang="nb-NO" sz="1600" dirty="0" err="1">
                <a:solidFill>
                  <a:schemeClr val="bg1"/>
                </a:solidFill>
              </a:rPr>
              <a:t>of</a:t>
            </a:r>
            <a:r>
              <a:rPr lang="nb-NO" sz="1600" dirty="0">
                <a:solidFill>
                  <a:schemeClr val="bg1"/>
                </a:solidFill>
              </a:rPr>
              <a:t> students and </a:t>
            </a:r>
            <a:r>
              <a:rPr lang="nb-NO" sz="1600" dirty="0" err="1">
                <a:solidFill>
                  <a:schemeClr val="bg1"/>
                </a:solidFill>
              </a:rPr>
              <a:t>academic</a:t>
            </a:r>
            <a:r>
              <a:rPr lang="nb-NO" sz="1600" dirty="0">
                <a:solidFill>
                  <a:schemeClr val="bg1"/>
                </a:solidFill>
              </a:rPr>
              <a:t> staff.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7C777BF-0DDC-7C4B-A3E3-438A7FBA36E2}"/>
              </a:ext>
            </a:extLst>
          </p:cNvPr>
          <p:cNvSpPr txBox="1">
            <a:spLocks/>
          </p:cNvSpPr>
          <p:nvPr/>
        </p:nvSpPr>
        <p:spPr>
          <a:xfrm>
            <a:off x="5934206" y="1872554"/>
            <a:ext cx="2218151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b="1" dirty="0">
                <a:solidFill>
                  <a:schemeClr val="bg1"/>
                </a:solidFill>
              </a:rPr>
              <a:t>Class </a:t>
            </a:r>
            <a:r>
              <a:rPr lang="nb-NO" b="1" dirty="0" err="1">
                <a:solidFill>
                  <a:schemeClr val="bg1"/>
                </a:solidFill>
              </a:rPr>
              <a:t>meetings</a:t>
            </a:r>
            <a:endParaRPr lang="nb-NO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nb-NO" sz="1600" dirty="0">
                <a:solidFill>
                  <a:schemeClr val="bg1"/>
                </a:solidFill>
              </a:rPr>
              <a:t>Class </a:t>
            </a:r>
            <a:r>
              <a:rPr lang="nb-NO" sz="1600" dirty="0" err="1">
                <a:solidFill>
                  <a:schemeClr val="bg1"/>
                </a:solidFill>
              </a:rPr>
              <a:t>meetings</a:t>
            </a:r>
            <a:r>
              <a:rPr lang="nb-NO" sz="1600" dirty="0">
                <a:solidFill>
                  <a:schemeClr val="bg1"/>
                </a:solidFill>
              </a:rPr>
              <a:t> bring </a:t>
            </a:r>
            <a:r>
              <a:rPr lang="nb-NO" sz="1600" dirty="0" err="1">
                <a:solidFill>
                  <a:schemeClr val="bg1"/>
                </a:solidFill>
              </a:rPr>
              <a:t>together</a:t>
            </a:r>
            <a:r>
              <a:rPr lang="nb-NO" sz="1600" dirty="0">
                <a:solidFill>
                  <a:schemeClr val="bg1"/>
                </a:solidFill>
              </a:rPr>
              <a:t> students in </a:t>
            </a:r>
            <a:r>
              <a:rPr lang="nb-NO" sz="1600" dirty="0" err="1">
                <a:solidFill>
                  <a:schemeClr val="bg1"/>
                </a:solidFill>
              </a:rPr>
              <a:t>the</a:t>
            </a:r>
            <a:r>
              <a:rPr lang="nb-NO" sz="1600" dirty="0">
                <a:solidFill>
                  <a:schemeClr val="bg1"/>
                </a:solidFill>
              </a:rPr>
              <a:t> same </a:t>
            </a:r>
            <a:r>
              <a:rPr lang="nb-NO" sz="1600" dirty="0" err="1">
                <a:solidFill>
                  <a:schemeClr val="bg1"/>
                </a:solidFill>
              </a:rPr>
              <a:t>year</a:t>
            </a:r>
            <a:r>
              <a:rPr lang="nb-NO" sz="1600" dirty="0">
                <a:solidFill>
                  <a:schemeClr val="bg1"/>
                </a:solidFill>
              </a:rPr>
              <a:t> so </a:t>
            </a:r>
            <a:r>
              <a:rPr lang="nb-NO" sz="1600" dirty="0" err="1">
                <a:solidFill>
                  <a:schemeClr val="bg1"/>
                </a:solidFill>
              </a:rPr>
              <a:t>that</a:t>
            </a:r>
            <a:r>
              <a:rPr lang="nb-NO" sz="1600" dirty="0">
                <a:solidFill>
                  <a:schemeClr val="bg1"/>
                </a:solidFill>
              </a:rPr>
              <a:t> </a:t>
            </a:r>
            <a:r>
              <a:rPr lang="nb-NO" sz="1600" dirty="0" err="1">
                <a:solidFill>
                  <a:schemeClr val="bg1"/>
                </a:solidFill>
              </a:rPr>
              <a:t>they</a:t>
            </a:r>
            <a:r>
              <a:rPr lang="nb-NO" sz="1600" dirty="0">
                <a:solidFill>
                  <a:schemeClr val="bg1"/>
                </a:solidFill>
              </a:rPr>
              <a:t> </a:t>
            </a:r>
            <a:r>
              <a:rPr lang="nb-NO" sz="1600" dirty="0" err="1">
                <a:solidFill>
                  <a:schemeClr val="bg1"/>
                </a:solidFill>
              </a:rPr>
              <a:t>meet</a:t>
            </a:r>
            <a:r>
              <a:rPr lang="nb-NO" sz="1600" dirty="0">
                <a:solidFill>
                  <a:schemeClr val="bg1"/>
                </a:solidFill>
              </a:rPr>
              <a:t> </a:t>
            </a:r>
            <a:r>
              <a:rPr lang="nb-NO" sz="1600" dirty="0" err="1">
                <a:solidFill>
                  <a:schemeClr val="bg1"/>
                </a:solidFill>
              </a:rPr>
              <a:t>teachers</a:t>
            </a:r>
            <a:r>
              <a:rPr lang="nb-NO" sz="1600" dirty="0">
                <a:solidFill>
                  <a:schemeClr val="bg1"/>
                </a:solidFill>
              </a:rPr>
              <a:t> and </a:t>
            </a:r>
            <a:r>
              <a:rPr lang="nb-NO" sz="1600" dirty="0" err="1">
                <a:solidFill>
                  <a:schemeClr val="bg1"/>
                </a:solidFill>
              </a:rPr>
              <a:t>study</a:t>
            </a:r>
            <a:r>
              <a:rPr lang="nb-NO" sz="1600" dirty="0">
                <a:solidFill>
                  <a:schemeClr val="bg1"/>
                </a:solidFill>
              </a:rPr>
              <a:t> leaders.</a:t>
            </a:r>
          </a:p>
          <a:p>
            <a:pPr marL="0" indent="0" algn="ctr">
              <a:buNone/>
            </a:pPr>
            <a:r>
              <a:rPr lang="nb-NO" sz="1600" dirty="0">
                <a:solidFill>
                  <a:schemeClr val="bg1"/>
                </a:solidFill>
              </a:rPr>
              <a:t>The </a:t>
            </a:r>
            <a:r>
              <a:rPr lang="nb-NO" sz="1600" dirty="0" err="1">
                <a:solidFill>
                  <a:schemeClr val="bg1"/>
                </a:solidFill>
              </a:rPr>
              <a:t>class</a:t>
            </a:r>
            <a:r>
              <a:rPr lang="nb-NO" sz="1600" dirty="0">
                <a:solidFill>
                  <a:schemeClr val="bg1"/>
                </a:solidFill>
              </a:rPr>
              <a:t> </a:t>
            </a:r>
            <a:r>
              <a:rPr lang="nb-NO" sz="1600" dirty="0" err="1">
                <a:solidFill>
                  <a:schemeClr val="bg1"/>
                </a:solidFill>
              </a:rPr>
              <a:t>meetings</a:t>
            </a:r>
            <a:r>
              <a:rPr lang="nb-NO" sz="1600" dirty="0">
                <a:solidFill>
                  <a:schemeClr val="bg1"/>
                </a:solidFill>
              </a:rPr>
              <a:t> </a:t>
            </a:r>
            <a:r>
              <a:rPr lang="nb-NO" sz="1600" dirty="0" err="1">
                <a:solidFill>
                  <a:schemeClr val="bg1"/>
                </a:solidFill>
              </a:rPr>
              <a:t>are</a:t>
            </a:r>
            <a:r>
              <a:rPr lang="nb-NO" sz="1600" dirty="0">
                <a:solidFill>
                  <a:schemeClr val="bg1"/>
                </a:solidFill>
              </a:rPr>
              <a:t> an </a:t>
            </a:r>
            <a:r>
              <a:rPr lang="nb-NO" sz="1600" dirty="0" err="1">
                <a:solidFill>
                  <a:schemeClr val="bg1"/>
                </a:solidFill>
              </a:rPr>
              <a:t>important</a:t>
            </a:r>
            <a:r>
              <a:rPr lang="nb-NO" sz="1600" dirty="0">
                <a:solidFill>
                  <a:schemeClr val="bg1"/>
                </a:solidFill>
              </a:rPr>
              <a:t> </a:t>
            </a:r>
            <a:r>
              <a:rPr lang="nb-NO" sz="1600" dirty="0" err="1">
                <a:solidFill>
                  <a:schemeClr val="bg1"/>
                </a:solidFill>
              </a:rPr>
              <a:t>opportunity</a:t>
            </a:r>
            <a:r>
              <a:rPr lang="nb-NO" sz="1600" dirty="0">
                <a:solidFill>
                  <a:schemeClr val="bg1"/>
                </a:solidFill>
              </a:rPr>
              <a:t> for </a:t>
            </a:r>
            <a:r>
              <a:rPr lang="nb-NO" sz="1600" dirty="0" err="1">
                <a:solidFill>
                  <a:schemeClr val="bg1"/>
                </a:solidFill>
              </a:rPr>
              <a:t>ongoing</a:t>
            </a:r>
            <a:r>
              <a:rPr lang="nb-NO" sz="1600" dirty="0">
                <a:solidFill>
                  <a:schemeClr val="bg1"/>
                </a:solidFill>
              </a:rPr>
              <a:t> </a:t>
            </a:r>
            <a:r>
              <a:rPr lang="nb-NO" sz="1600" dirty="0" err="1">
                <a:solidFill>
                  <a:schemeClr val="bg1"/>
                </a:solidFill>
              </a:rPr>
              <a:t>information</a:t>
            </a:r>
            <a:r>
              <a:rPr lang="nb-NO" sz="1600" dirty="0">
                <a:solidFill>
                  <a:schemeClr val="bg1"/>
                </a:solidFill>
              </a:rPr>
              <a:t> </a:t>
            </a:r>
            <a:r>
              <a:rPr lang="nb-NO" sz="1600" dirty="0" err="1">
                <a:solidFill>
                  <a:schemeClr val="bg1"/>
                </a:solidFill>
              </a:rPr>
              <a:t>exchange</a:t>
            </a:r>
            <a:r>
              <a:rPr lang="nb-NO" sz="1600" dirty="0">
                <a:solidFill>
                  <a:schemeClr val="bg1"/>
                </a:solidFill>
              </a:rPr>
              <a:t> and </a:t>
            </a:r>
            <a:r>
              <a:rPr lang="nb-NO" sz="1600" dirty="0" err="1">
                <a:solidFill>
                  <a:schemeClr val="bg1"/>
                </a:solidFill>
              </a:rPr>
              <a:t>dialogue</a:t>
            </a:r>
            <a:r>
              <a:rPr lang="nb-NO" sz="1600" dirty="0">
                <a:solidFill>
                  <a:schemeClr val="bg1"/>
                </a:solidFill>
              </a:rPr>
              <a:t> </a:t>
            </a:r>
            <a:r>
              <a:rPr lang="nb-NO" sz="1600" dirty="0" err="1">
                <a:solidFill>
                  <a:schemeClr val="bg1"/>
                </a:solidFill>
              </a:rPr>
              <a:t>on</a:t>
            </a:r>
            <a:r>
              <a:rPr lang="nb-NO" sz="1600" dirty="0">
                <a:solidFill>
                  <a:schemeClr val="bg1"/>
                </a:solidFill>
              </a:rPr>
              <a:t> </a:t>
            </a:r>
            <a:r>
              <a:rPr lang="nb-NO" sz="1600" dirty="0" err="1">
                <a:solidFill>
                  <a:schemeClr val="bg1"/>
                </a:solidFill>
              </a:rPr>
              <a:t>improvements</a:t>
            </a:r>
            <a:r>
              <a:rPr lang="nb-NO" sz="16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A1A3FDE-601D-624A-9F7A-C5C30A2C121F}"/>
              </a:ext>
            </a:extLst>
          </p:cNvPr>
          <p:cNvSpPr txBox="1">
            <a:spLocks/>
          </p:cNvSpPr>
          <p:nvPr/>
        </p:nvSpPr>
        <p:spPr>
          <a:xfrm>
            <a:off x="8552145" y="1825625"/>
            <a:ext cx="2218151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b="1" dirty="0" err="1">
                <a:solidFill>
                  <a:schemeClr val="bg1"/>
                </a:solidFill>
              </a:rPr>
              <a:t>Subject</a:t>
            </a:r>
            <a:r>
              <a:rPr lang="nb-NO" b="1" dirty="0">
                <a:solidFill>
                  <a:schemeClr val="bg1"/>
                </a:solidFill>
              </a:rPr>
              <a:t>-</a:t>
            </a:r>
            <a:br>
              <a:rPr lang="nb-NO" b="1" dirty="0">
                <a:solidFill>
                  <a:schemeClr val="bg1"/>
                </a:solidFill>
              </a:rPr>
            </a:br>
            <a:r>
              <a:rPr lang="nb-NO" b="1" dirty="0" err="1">
                <a:solidFill>
                  <a:schemeClr val="bg1"/>
                </a:solidFill>
              </a:rPr>
              <a:t>evaluation</a:t>
            </a:r>
            <a:endParaRPr lang="nb-NO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nb-NO" sz="1700" dirty="0">
                <a:solidFill>
                  <a:schemeClr val="bg1"/>
                </a:solidFill>
              </a:rPr>
              <a:t>Survey. </a:t>
            </a:r>
          </a:p>
          <a:p>
            <a:pPr marL="0" indent="0" algn="ctr">
              <a:buNone/>
            </a:pPr>
            <a:r>
              <a:rPr lang="nb-NO" sz="1700" dirty="0" err="1">
                <a:solidFill>
                  <a:schemeClr val="bg1"/>
                </a:solidFill>
              </a:rPr>
              <a:t>Gives</a:t>
            </a:r>
            <a:r>
              <a:rPr lang="nb-NO" sz="1700" dirty="0">
                <a:solidFill>
                  <a:schemeClr val="bg1"/>
                </a:solidFill>
              </a:rPr>
              <a:t> students  </a:t>
            </a:r>
            <a:r>
              <a:rPr lang="nb-NO" sz="1700" dirty="0" err="1">
                <a:solidFill>
                  <a:schemeClr val="bg1"/>
                </a:solidFill>
              </a:rPr>
              <a:t>the</a:t>
            </a:r>
            <a:r>
              <a:rPr lang="nb-NO" sz="1700" dirty="0">
                <a:solidFill>
                  <a:schemeClr val="bg1"/>
                </a:solidFill>
              </a:rPr>
              <a:t> </a:t>
            </a:r>
            <a:r>
              <a:rPr lang="nb-NO" sz="1700" dirty="0" err="1">
                <a:solidFill>
                  <a:schemeClr val="bg1"/>
                </a:solidFill>
              </a:rPr>
              <a:t>opportunity</a:t>
            </a:r>
            <a:r>
              <a:rPr lang="nb-NO" sz="1700" dirty="0">
                <a:solidFill>
                  <a:schemeClr val="bg1"/>
                </a:solidFill>
              </a:rPr>
              <a:t> to </a:t>
            </a:r>
            <a:r>
              <a:rPr lang="nb-NO" sz="1700" dirty="0" err="1">
                <a:solidFill>
                  <a:schemeClr val="bg1"/>
                </a:solidFill>
              </a:rPr>
              <a:t>give</a:t>
            </a:r>
            <a:r>
              <a:rPr lang="nb-NO" sz="1700" dirty="0">
                <a:solidFill>
                  <a:schemeClr val="bg1"/>
                </a:solidFill>
              </a:rPr>
              <a:t> feedback </a:t>
            </a:r>
            <a:r>
              <a:rPr lang="nb-NO" sz="1700" dirty="0" err="1">
                <a:solidFill>
                  <a:schemeClr val="bg1"/>
                </a:solidFill>
              </a:rPr>
              <a:t>on</a:t>
            </a:r>
            <a:r>
              <a:rPr lang="nb-NO" sz="1700" dirty="0">
                <a:solidFill>
                  <a:schemeClr val="bg1"/>
                </a:solidFill>
              </a:rPr>
              <a:t> </a:t>
            </a:r>
            <a:r>
              <a:rPr lang="nb-NO" sz="1700" dirty="0" err="1">
                <a:solidFill>
                  <a:schemeClr val="bg1"/>
                </a:solidFill>
              </a:rPr>
              <a:t>the</a:t>
            </a:r>
            <a:r>
              <a:rPr lang="nb-NO" sz="1700" dirty="0">
                <a:solidFill>
                  <a:schemeClr val="bg1"/>
                </a:solidFill>
              </a:rPr>
              <a:t> program and </a:t>
            </a:r>
            <a:r>
              <a:rPr lang="nb-NO" sz="1700" dirty="0" err="1">
                <a:solidFill>
                  <a:schemeClr val="bg1"/>
                </a:solidFill>
              </a:rPr>
              <a:t>the</a:t>
            </a:r>
            <a:r>
              <a:rPr lang="nb-NO" sz="1700" dirty="0">
                <a:solidFill>
                  <a:schemeClr val="bg1"/>
                </a:solidFill>
              </a:rPr>
              <a:t> </a:t>
            </a:r>
            <a:r>
              <a:rPr lang="nb-NO" sz="1700" dirty="0" err="1">
                <a:solidFill>
                  <a:schemeClr val="bg1"/>
                </a:solidFill>
              </a:rPr>
              <a:t>completion</a:t>
            </a:r>
            <a:r>
              <a:rPr lang="nb-NO" sz="1700" dirty="0">
                <a:solidFill>
                  <a:schemeClr val="bg1"/>
                </a:solidFill>
              </a:rPr>
              <a:t> </a:t>
            </a:r>
            <a:r>
              <a:rPr lang="nb-NO" sz="1700" dirty="0" err="1">
                <a:solidFill>
                  <a:schemeClr val="bg1"/>
                </a:solidFill>
              </a:rPr>
              <a:t>of</a:t>
            </a:r>
            <a:r>
              <a:rPr lang="nb-NO" sz="1700" dirty="0">
                <a:solidFill>
                  <a:schemeClr val="bg1"/>
                </a:solidFill>
              </a:rPr>
              <a:t> </a:t>
            </a:r>
            <a:r>
              <a:rPr lang="nb-NO" sz="1700" dirty="0" err="1">
                <a:solidFill>
                  <a:schemeClr val="bg1"/>
                </a:solidFill>
              </a:rPr>
              <a:t>each</a:t>
            </a:r>
            <a:r>
              <a:rPr lang="nb-NO" sz="1700" dirty="0">
                <a:solidFill>
                  <a:schemeClr val="bg1"/>
                </a:solidFill>
              </a:rPr>
              <a:t> </a:t>
            </a:r>
            <a:r>
              <a:rPr lang="nb-NO" sz="1700" dirty="0" err="1">
                <a:solidFill>
                  <a:schemeClr val="bg1"/>
                </a:solidFill>
              </a:rPr>
              <a:t>course</a:t>
            </a:r>
            <a:r>
              <a:rPr lang="nb-NO" sz="1700" dirty="0">
                <a:solidFill>
                  <a:schemeClr val="bg1"/>
                </a:solidFill>
              </a:rPr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2949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C18C5-85FD-E34A-8AF0-2294355E9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>
                <a:solidFill>
                  <a:schemeClr val="bg1"/>
                </a:solidFill>
              </a:rPr>
              <a:t>Students </a:t>
            </a:r>
            <a:r>
              <a:rPr lang="nb-NO" sz="3600" b="1" dirty="0" err="1">
                <a:solidFill>
                  <a:schemeClr val="bg1"/>
                </a:solidFill>
              </a:rPr>
              <a:t>complicity</a:t>
            </a:r>
            <a:endParaRPr lang="nb-NO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0FDCD-F54F-C344-B99A-AF6A2B7FF0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3776" y="1825625"/>
            <a:ext cx="2442576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b-NO" b="1" dirty="0">
                <a:solidFill>
                  <a:schemeClr val="bg1"/>
                </a:solidFill>
              </a:rPr>
              <a:t>Survey </a:t>
            </a:r>
            <a:r>
              <a:rPr lang="nb-NO" b="1" dirty="0" err="1">
                <a:solidFill>
                  <a:schemeClr val="bg1"/>
                </a:solidFill>
              </a:rPr>
              <a:t>on</a:t>
            </a:r>
            <a:r>
              <a:rPr lang="nb-NO" b="1" dirty="0">
                <a:solidFill>
                  <a:schemeClr val="bg1"/>
                </a:solidFill>
              </a:rPr>
              <a:t> </a:t>
            </a:r>
            <a:r>
              <a:rPr lang="nb-NO" b="1" dirty="0" err="1">
                <a:solidFill>
                  <a:schemeClr val="bg1"/>
                </a:solidFill>
              </a:rPr>
              <a:t>study</a:t>
            </a:r>
            <a:r>
              <a:rPr lang="nb-NO" b="1" dirty="0">
                <a:solidFill>
                  <a:schemeClr val="bg1"/>
                </a:solidFill>
              </a:rPr>
              <a:t> start</a:t>
            </a:r>
            <a:endParaRPr lang="nb-NO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nb-NO" sz="1600" dirty="0">
                <a:solidFill>
                  <a:schemeClr val="bg1"/>
                </a:solidFill>
              </a:rPr>
              <a:t>How do </a:t>
            </a:r>
            <a:r>
              <a:rPr lang="nb-NO" sz="1600" dirty="0" err="1">
                <a:solidFill>
                  <a:schemeClr val="bg1"/>
                </a:solidFill>
              </a:rPr>
              <a:t>new</a:t>
            </a:r>
            <a:r>
              <a:rPr lang="nb-NO" sz="1600" dirty="0">
                <a:solidFill>
                  <a:schemeClr val="bg1"/>
                </a:solidFill>
              </a:rPr>
              <a:t> students </a:t>
            </a:r>
            <a:r>
              <a:rPr lang="nb-NO" sz="1600" dirty="0" err="1">
                <a:solidFill>
                  <a:schemeClr val="bg1"/>
                </a:solidFill>
              </a:rPr>
              <a:t>get</a:t>
            </a:r>
            <a:r>
              <a:rPr lang="nb-NO" sz="1600" dirty="0">
                <a:solidFill>
                  <a:schemeClr val="bg1"/>
                </a:solidFill>
              </a:rPr>
              <a:t> to </a:t>
            </a:r>
            <a:r>
              <a:rPr lang="nb-NO" sz="1600" dirty="0" err="1">
                <a:solidFill>
                  <a:schemeClr val="bg1"/>
                </a:solidFill>
              </a:rPr>
              <a:t>know</a:t>
            </a:r>
            <a:r>
              <a:rPr lang="nb-NO" sz="1600" dirty="0">
                <a:solidFill>
                  <a:schemeClr val="bg1"/>
                </a:solidFill>
              </a:rPr>
              <a:t> HiMolde?</a:t>
            </a:r>
          </a:p>
          <a:p>
            <a:pPr marL="0" indent="0" algn="ctr">
              <a:buNone/>
            </a:pPr>
            <a:r>
              <a:rPr lang="nb-NO" sz="1600" dirty="0">
                <a:solidFill>
                  <a:schemeClr val="bg1"/>
                </a:solidFill>
              </a:rPr>
              <a:t>Feedback </a:t>
            </a:r>
            <a:r>
              <a:rPr lang="nb-NO" sz="1600" dirty="0" err="1">
                <a:solidFill>
                  <a:schemeClr val="bg1"/>
                </a:solidFill>
              </a:rPr>
              <a:t>on</a:t>
            </a:r>
            <a:r>
              <a:rPr lang="nb-NO" sz="1600" dirty="0">
                <a:solidFill>
                  <a:schemeClr val="bg1"/>
                </a:solidFill>
              </a:rPr>
              <a:t> </a:t>
            </a:r>
            <a:r>
              <a:rPr lang="en-US" sz="1800" b="0" i="0" dirty="0">
                <a:solidFill>
                  <a:schemeClr val="bg1"/>
                </a:solidFill>
                <a:effectLst/>
              </a:rPr>
              <a:t>students' first experience with HiMolde and their experience of the study so far.</a:t>
            </a:r>
            <a:endParaRPr lang="nb-NO" sz="1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nb-NO" sz="16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B6CFE-9D41-5B4D-950E-899113601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53844" y="1825625"/>
            <a:ext cx="2218151" cy="4351338"/>
          </a:xfrm>
        </p:spPr>
        <p:txBody>
          <a:bodyPr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nb-NO" b="1" dirty="0" err="1">
                <a:solidFill>
                  <a:schemeClr val="bg1"/>
                </a:solidFill>
              </a:rPr>
              <a:t>Study</a:t>
            </a:r>
            <a:r>
              <a:rPr lang="nb-NO" b="1" dirty="0">
                <a:solidFill>
                  <a:schemeClr val="bg1"/>
                </a:solidFill>
              </a:rPr>
              <a:t> barometer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b-NO" sz="1600" dirty="0">
                <a:solidFill>
                  <a:schemeClr val="bg1"/>
                </a:solidFill>
              </a:rPr>
              <a:t>National student survey from </a:t>
            </a:r>
            <a:r>
              <a:rPr lang="en-US" sz="1600" b="0" i="0" dirty="0">
                <a:solidFill>
                  <a:schemeClr val="bg1"/>
                </a:solidFill>
                <a:effectLst/>
              </a:rPr>
              <a:t>the Norwegian Agency for Quality Assurance in Education</a:t>
            </a:r>
            <a:r>
              <a:rPr lang="nb-NO" sz="1600" dirty="0">
                <a:solidFill>
                  <a:schemeClr val="bg1"/>
                </a:solidFill>
              </a:rPr>
              <a:t> for all second-</a:t>
            </a:r>
            <a:r>
              <a:rPr lang="nb-NO" sz="1600" dirty="0" err="1">
                <a:solidFill>
                  <a:schemeClr val="bg1"/>
                </a:solidFill>
              </a:rPr>
              <a:t>year</a:t>
            </a:r>
            <a:r>
              <a:rPr lang="nb-NO" sz="1600" dirty="0">
                <a:solidFill>
                  <a:schemeClr val="bg1"/>
                </a:solidFill>
              </a:rPr>
              <a:t> students  (</a:t>
            </a:r>
            <a:r>
              <a:rPr lang="nb-NO" sz="1600" dirty="0" err="1">
                <a:solidFill>
                  <a:schemeClr val="bg1"/>
                </a:solidFill>
              </a:rPr>
              <a:t>bachelor’s</a:t>
            </a:r>
            <a:r>
              <a:rPr lang="nb-NO" sz="1600" dirty="0">
                <a:solidFill>
                  <a:schemeClr val="bg1"/>
                </a:solidFill>
              </a:rPr>
              <a:t>- og </a:t>
            </a:r>
            <a:r>
              <a:rPr lang="nb-NO" sz="1600" dirty="0" err="1">
                <a:solidFill>
                  <a:schemeClr val="bg1"/>
                </a:solidFill>
              </a:rPr>
              <a:t>master’s</a:t>
            </a:r>
            <a:r>
              <a:rPr lang="nb-NO" sz="1600" dirty="0">
                <a:solidFill>
                  <a:schemeClr val="bg1"/>
                </a:solidFill>
              </a:rPr>
              <a:t> students) 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b-NO" sz="1600" dirty="0">
                <a:solidFill>
                  <a:schemeClr val="bg1"/>
                </a:solidFill>
              </a:rPr>
              <a:t>Purpose: </a:t>
            </a:r>
            <a:r>
              <a:rPr lang="en-US" sz="1600" dirty="0" err="1">
                <a:solidFill>
                  <a:schemeClr val="bg1"/>
                </a:solidFill>
              </a:rPr>
              <a:t>S</a:t>
            </a:r>
            <a:r>
              <a:rPr lang="en-US" sz="1600" b="0" i="0" dirty="0" err="1">
                <a:solidFill>
                  <a:schemeClr val="bg1"/>
                </a:solidFill>
                <a:effectLst/>
              </a:rPr>
              <a:t>trenghten</a:t>
            </a:r>
            <a:r>
              <a:rPr lang="en-US" sz="1600" b="0" i="0" dirty="0">
                <a:solidFill>
                  <a:schemeClr val="bg1"/>
                </a:solidFill>
                <a:effectLst/>
              </a:rPr>
              <a:t> the quality work in higher education and give useful information about study quality –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1"/>
                </a:solidFill>
              </a:rPr>
              <a:t>but only if you answer!</a:t>
            </a:r>
            <a:endParaRPr lang="nb-NO" sz="1600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nb-NO" sz="1600" dirty="0">
              <a:solidFill>
                <a:schemeClr val="bg1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7C777BF-0DDC-7C4B-A3E3-438A7FBA36E2}"/>
              </a:ext>
            </a:extLst>
          </p:cNvPr>
          <p:cNvSpPr txBox="1">
            <a:spLocks/>
          </p:cNvSpPr>
          <p:nvPr/>
        </p:nvSpPr>
        <p:spPr>
          <a:xfrm>
            <a:off x="5934206" y="1872554"/>
            <a:ext cx="2218151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b="1" dirty="0" err="1">
                <a:solidFill>
                  <a:schemeClr val="bg1"/>
                </a:solidFill>
              </a:rPr>
              <a:t>Candidate</a:t>
            </a:r>
            <a:r>
              <a:rPr lang="nb-NO" b="1" dirty="0">
                <a:solidFill>
                  <a:schemeClr val="bg1"/>
                </a:solidFill>
              </a:rPr>
              <a:t> survey</a:t>
            </a:r>
            <a:endParaRPr lang="nb-NO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nb-NO" sz="1600" dirty="0">
                <a:solidFill>
                  <a:schemeClr val="bg1"/>
                </a:solidFill>
              </a:rPr>
              <a:t>Shows </a:t>
            </a:r>
            <a:r>
              <a:rPr lang="nb-NO" sz="1600" dirty="0" err="1">
                <a:solidFill>
                  <a:schemeClr val="bg1"/>
                </a:solidFill>
              </a:rPr>
              <a:t>whether</a:t>
            </a:r>
            <a:r>
              <a:rPr lang="nb-NO" sz="1600" dirty="0">
                <a:solidFill>
                  <a:schemeClr val="bg1"/>
                </a:solidFill>
              </a:rPr>
              <a:t> </a:t>
            </a:r>
            <a:r>
              <a:rPr lang="nb-NO" sz="1600" dirty="0" err="1">
                <a:solidFill>
                  <a:schemeClr val="bg1"/>
                </a:solidFill>
              </a:rPr>
              <a:t>graduates</a:t>
            </a:r>
            <a:r>
              <a:rPr lang="nb-NO" sz="1600" dirty="0">
                <a:solidFill>
                  <a:schemeClr val="bg1"/>
                </a:solidFill>
              </a:rPr>
              <a:t> has </a:t>
            </a:r>
            <a:r>
              <a:rPr lang="nb-NO" sz="1600" dirty="0" err="1">
                <a:solidFill>
                  <a:schemeClr val="bg1"/>
                </a:solidFill>
              </a:rPr>
              <a:t>got</a:t>
            </a:r>
            <a:r>
              <a:rPr lang="nb-NO" sz="1600" dirty="0">
                <a:solidFill>
                  <a:schemeClr val="bg1"/>
                </a:solidFill>
              </a:rPr>
              <a:t> relevant and </a:t>
            </a:r>
            <a:r>
              <a:rPr lang="nb-NO" sz="1600" dirty="0" err="1">
                <a:solidFill>
                  <a:schemeClr val="bg1"/>
                </a:solidFill>
              </a:rPr>
              <a:t>exciting</a:t>
            </a:r>
            <a:r>
              <a:rPr lang="nb-NO" sz="1600" dirty="0">
                <a:solidFill>
                  <a:schemeClr val="bg1"/>
                </a:solidFill>
              </a:rPr>
              <a:t> </a:t>
            </a:r>
            <a:r>
              <a:rPr lang="nb-NO" sz="1600" dirty="0" err="1">
                <a:solidFill>
                  <a:schemeClr val="bg1"/>
                </a:solidFill>
              </a:rPr>
              <a:t>work</a:t>
            </a:r>
            <a:r>
              <a:rPr lang="nb-NO" sz="1600" dirty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nb-NO" sz="1600" dirty="0">
                <a:solidFill>
                  <a:schemeClr val="bg1"/>
                </a:solidFill>
              </a:rPr>
              <a:t>How </a:t>
            </a:r>
            <a:r>
              <a:rPr lang="nb-NO" sz="1600" dirty="0" err="1">
                <a:solidFill>
                  <a:schemeClr val="bg1"/>
                </a:solidFill>
              </a:rPr>
              <a:t>was</a:t>
            </a:r>
            <a:r>
              <a:rPr lang="nb-NO" sz="1600" dirty="0">
                <a:solidFill>
                  <a:schemeClr val="bg1"/>
                </a:solidFill>
              </a:rPr>
              <a:t> </a:t>
            </a:r>
            <a:r>
              <a:rPr lang="nb-NO" sz="1600" dirty="0" err="1">
                <a:solidFill>
                  <a:schemeClr val="bg1"/>
                </a:solidFill>
              </a:rPr>
              <a:t>the</a:t>
            </a:r>
            <a:r>
              <a:rPr lang="nb-NO" sz="1600" dirty="0">
                <a:solidFill>
                  <a:schemeClr val="bg1"/>
                </a:solidFill>
              </a:rPr>
              <a:t> </a:t>
            </a:r>
            <a:r>
              <a:rPr lang="nb-NO" sz="1600" dirty="0" err="1">
                <a:solidFill>
                  <a:schemeClr val="bg1"/>
                </a:solidFill>
              </a:rPr>
              <a:t>study</a:t>
            </a:r>
            <a:r>
              <a:rPr lang="nb-NO" sz="1600" dirty="0">
                <a:solidFill>
                  <a:schemeClr val="bg1"/>
                </a:solidFill>
              </a:rPr>
              <a:t> </a:t>
            </a:r>
            <a:r>
              <a:rPr lang="nb-NO" sz="1600" dirty="0" err="1">
                <a:solidFill>
                  <a:schemeClr val="bg1"/>
                </a:solidFill>
              </a:rPr>
              <a:t>situation</a:t>
            </a:r>
            <a:r>
              <a:rPr lang="nb-NO" sz="1600" dirty="0">
                <a:solidFill>
                  <a:schemeClr val="bg1"/>
                </a:solidFill>
              </a:rPr>
              <a:t> at HiMolde?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A1A3FDE-601D-624A-9F7A-C5C30A2C121F}"/>
              </a:ext>
            </a:extLst>
          </p:cNvPr>
          <p:cNvSpPr txBox="1">
            <a:spLocks/>
          </p:cNvSpPr>
          <p:nvPr/>
        </p:nvSpPr>
        <p:spPr>
          <a:xfrm>
            <a:off x="8552145" y="1825625"/>
            <a:ext cx="2218151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b="1" dirty="0" err="1">
                <a:solidFill>
                  <a:schemeClr val="bg1"/>
                </a:solidFill>
              </a:rPr>
              <a:t>Student’s</a:t>
            </a:r>
            <a:r>
              <a:rPr lang="nb-NO" b="1" dirty="0">
                <a:solidFill>
                  <a:schemeClr val="bg1"/>
                </a:solidFill>
              </a:rPr>
              <a:t> Health and </a:t>
            </a:r>
            <a:r>
              <a:rPr lang="nb-NO" b="1" dirty="0" err="1">
                <a:solidFill>
                  <a:schemeClr val="bg1"/>
                </a:solidFill>
              </a:rPr>
              <a:t>Wellbeing</a:t>
            </a:r>
            <a:r>
              <a:rPr lang="nb-NO" b="1" dirty="0">
                <a:solidFill>
                  <a:schemeClr val="bg1"/>
                </a:solidFill>
              </a:rPr>
              <a:t> Survey (SHOT)</a:t>
            </a:r>
            <a:endParaRPr lang="nb-NO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nb-NO" sz="1700" dirty="0">
                <a:solidFill>
                  <a:schemeClr val="bg1"/>
                </a:solidFill>
              </a:rPr>
              <a:t>National survey </a:t>
            </a:r>
            <a:r>
              <a:rPr lang="nb-NO" sz="1700" dirty="0" err="1">
                <a:solidFill>
                  <a:schemeClr val="bg1"/>
                </a:solidFill>
              </a:rPr>
              <a:t>about</a:t>
            </a:r>
            <a:r>
              <a:rPr lang="nb-NO" sz="1700" dirty="0">
                <a:solidFill>
                  <a:schemeClr val="bg1"/>
                </a:solidFill>
              </a:rPr>
              <a:t> </a:t>
            </a:r>
            <a:r>
              <a:rPr lang="nb-NO" sz="1700" dirty="0" err="1">
                <a:solidFill>
                  <a:schemeClr val="bg1"/>
                </a:solidFill>
              </a:rPr>
              <a:t>the</a:t>
            </a:r>
            <a:r>
              <a:rPr lang="nb-NO" sz="1700" dirty="0">
                <a:solidFill>
                  <a:schemeClr val="bg1"/>
                </a:solidFill>
              </a:rPr>
              <a:t> </a:t>
            </a:r>
            <a:r>
              <a:rPr lang="nb-NO" sz="1700" dirty="0" err="1">
                <a:solidFill>
                  <a:schemeClr val="bg1"/>
                </a:solidFill>
              </a:rPr>
              <a:t>health</a:t>
            </a:r>
            <a:r>
              <a:rPr lang="nb-NO" sz="1700" dirty="0">
                <a:solidFill>
                  <a:schemeClr val="bg1"/>
                </a:solidFill>
              </a:rPr>
              <a:t> and </a:t>
            </a:r>
            <a:r>
              <a:rPr lang="nb-NO" sz="1700" dirty="0" err="1">
                <a:solidFill>
                  <a:schemeClr val="bg1"/>
                </a:solidFill>
              </a:rPr>
              <a:t>wellbeing</a:t>
            </a:r>
            <a:r>
              <a:rPr lang="nb-NO" sz="1700" dirty="0">
                <a:solidFill>
                  <a:schemeClr val="bg1"/>
                </a:solidFill>
              </a:rPr>
              <a:t> </a:t>
            </a:r>
            <a:r>
              <a:rPr lang="nb-NO" sz="1700" dirty="0" err="1">
                <a:solidFill>
                  <a:schemeClr val="bg1"/>
                </a:solidFill>
              </a:rPr>
              <a:t>of</a:t>
            </a:r>
            <a:r>
              <a:rPr lang="nb-NO" sz="1700" dirty="0">
                <a:solidFill>
                  <a:schemeClr val="bg1"/>
                </a:solidFill>
              </a:rPr>
              <a:t> all students in Norway.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7668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D23C6-CC7E-764C-B082-CBC1071E9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>
                <a:solidFill>
                  <a:schemeClr val="bg1"/>
                </a:solidFill>
              </a:rPr>
              <a:t>Students </a:t>
            </a:r>
            <a:r>
              <a:rPr lang="nb-NO" sz="3600" b="1" dirty="0" err="1">
                <a:solidFill>
                  <a:schemeClr val="bg1"/>
                </a:solidFill>
              </a:rPr>
              <a:t>complicity</a:t>
            </a:r>
            <a:endParaRPr lang="nb-NO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D3798-6B6F-E242-9FB0-0B31552D9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69678"/>
            <a:ext cx="7201922" cy="823912"/>
          </a:xfrm>
        </p:spPr>
        <p:txBody>
          <a:bodyPr>
            <a:noAutofit/>
          </a:bodyPr>
          <a:lstStyle/>
          <a:p>
            <a:r>
              <a:rPr lang="nb-NO" sz="6000" dirty="0">
                <a:solidFill>
                  <a:schemeClr val="bg1"/>
                </a:solidFill>
              </a:rPr>
              <a:t>Let </a:t>
            </a:r>
            <a:r>
              <a:rPr lang="nb-NO" sz="6000" dirty="0" err="1">
                <a:solidFill>
                  <a:schemeClr val="bg1"/>
                </a:solidFill>
              </a:rPr>
              <a:t>us</a:t>
            </a:r>
            <a:r>
              <a:rPr lang="nb-NO" sz="6000" dirty="0">
                <a:solidFill>
                  <a:schemeClr val="bg1"/>
                </a:solidFill>
              </a:rPr>
              <a:t> </a:t>
            </a:r>
            <a:r>
              <a:rPr lang="nb-NO" sz="6000" dirty="0" err="1">
                <a:solidFill>
                  <a:schemeClr val="bg1"/>
                </a:solidFill>
              </a:rPr>
              <a:t>know</a:t>
            </a:r>
            <a:r>
              <a:rPr lang="nb-NO" sz="600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DD3D7-5522-D64B-9CAE-5BC9A232A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93590"/>
            <a:ext cx="7201922" cy="2412911"/>
          </a:xfrm>
        </p:spPr>
        <p:txBody>
          <a:bodyPr/>
          <a:lstStyle/>
          <a:p>
            <a:r>
              <a:rPr lang="nb-NO" sz="2400" b="1" dirty="0">
                <a:solidFill>
                  <a:schemeClr val="bg1"/>
                </a:solidFill>
              </a:rPr>
              <a:t>Student </a:t>
            </a:r>
            <a:r>
              <a:rPr lang="nb-NO" sz="2400" b="1" dirty="0" err="1">
                <a:solidFill>
                  <a:schemeClr val="bg1"/>
                </a:solidFill>
              </a:rPr>
              <a:t>reporting</a:t>
            </a:r>
            <a:r>
              <a:rPr lang="nb-NO" sz="2400" b="1" dirty="0">
                <a:solidFill>
                  <a:schemeClr val="bg1"/>
                </a:solidFill>
              </a:rPr>
              <a:t> system</a:t>
            </a:r>
            <a:endParaRPr lang="nb-NO" sz="2400" dirty="0">
              <a:solidFill>
                <a:schemeClr val="bg1"/>
              </a:solidFill>
            </a:endParaRPr>
          </a:p>
          <a:p>
            <a:r>
              <a:rPr lang="nb-NO" sz="2400" b="1" dirty="0">
                <a:solidFill>
                  <a:schemeClr val="bg1"/>
                </a:solidFill>
              </a:rPr>
              <a:t>Let </a:t>
            </a:r>
            <a:r>
              <a:rPr lang="nb-NO" sz="2400" b="1" dirty="0" err="1">
                <a:solidFill>
                  <a:schemeClr val="bg1"/>
                </a:solidFill>
              </a:rPr>
              <a:t>us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>
                <a:solidFill>
                  <a:schemeClr val="bg1"/>
                </a:solidFill>
              </a:rPr>
              <a:t>know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>
                <a:solidFill>
                  <a:schemeClr val="bg1"/>
                </a:solidFill>
              </a:rPr>
              <a:t>what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>
                <a:solidFill>
                  <a:schemeClr val="bg1"/>
                </a:solidFill>
              </a:rPr>
              <a:t>works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>
                <a:solidFill>
                  <a:schemeClr val="bg1"/>
                </a:solidFill>
              </a:rPr>
              <a:t>well</a:t>
            </a:r>
            <a:r>
              <a:rPr lang="nb-NO" sz="2400" b="1" dirty="0">
                <a:solidFill>
                  <a:schemeClr val="bg1"/>
                </a:solidFill>
              </a:rPr>
              <a:t> and </a:t>
            </a:r>
            <a:r>
              <a:rPr lang="nb-NO" sz="2400" b="1" dirty="0" err="1">
                <a:solidFill>
                  <a:schemeClr val="bg1"/>
                </a:solidFill>
              </a:rPr>
              <a:t>what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>
                <a:solidFill>
                  <a:schemeClr val="bg1"/>
                </a:solidFill>
              </a:rPr>
              <a:t>works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>
                <a:solidFill>
                  <a:schemeClr val="bg1"/>
                </a:solidFill>
              </a:rPr>
              <a:t>poorly</a:t>
            </a:r>
            <a:endParaRPr lang="nb-NO" sz="2400" dirty="0">
              <a:solidFill>
                <a:schemeClr val="bg1"/>
              </a:solidFill>
            </a:endParaRPr>
          </a:p>
          <a:p>
            <a:r>
              <a:rPr lang="nb-NO" sz="2400" b="1" dirty="0">
                <a:solidFill>
                  <a:schemeClr val="bg1"/>
                </a:solidFill>
              </a:rPr>
              <a:t>Notification </a:t>
            </a:r>
            <a:r>
              <a:rPr lang="nb-NO" sz="2400" b="1" dirty="0" err="1">
                <a:solidFill>
                  <a:schemeClr val="bg1"/>
                </a:solidFill>
              </a:rPr>
              <a:t>of</a:t>
            </a:r>
            <a:r>
              <a:rPr lang="nb-NO" sz="2400" b="1" dirty="0">
                <a:solidFill>
                  <a:schemeClr val="bg1"/>
                </a:solidFill>
              </a:rPr>
              <a:t> more </a:t>
            </a:r>
            <a:r>
              <a:rPr lang="nb-NO" sz="2400" b="1" dirty="0" err="1">
                <a:solidFill>
                  <a:schemeClr val="bg1"/>
                </a:solidFill>
              </a:rPr>
              <a:t>serious</a:t>
            </a:r>
            <a:r>
              <a:rPr lang="nb-NO" sz="2400" b="1" dirty="0">
                <a:solidFill>
                  <a:schemeClr val="bg1"/>
                </a:solidFill>
              </a:rPr>
              <a:t> matters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D866855-09FD-BE4C-B4CD-EA3EBAAFA0FA}"/>
              </a:ext>
            </a:extLst>
          </p:cNvPr>
          <p:cNvSpPr txBox="1">
            <a:spLocks/>
          </p:cNvSpPr>
          <p:nvPr/>
        </p:nvSpPr>
        <p:spPr>
          <a:xfrm>
            <a:off x="839788" y="4953978"/>
            <a:ext cx="7201922" cy="538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b="1" dirty="0" err="1">
                <a:solidFill>
                  <a:schemeClr val="bg1"/>
                </a:solidFill>
              </a:rPr>
              <a:t>himolde.no</a:t>
            </a:r>
            <a:r>
              <a:rPr lang="nb-NO" b="1" dirty="0">
                <a:solidFill>
                  <a:schemeClr val="bg1"/>
                </a:solidFill>
              </a:rPr>
              <a:t>/sifra</a:t>
            </a: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86114E0-13BF-B944-8455-3922CDF32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99176" y="1690688"/>
            <a:ext cx="27051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97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525AB-33C7-C841-8B71-9C519DB9D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dirty="0">
                <a:solidFill>
                  <a:schemeClr val="bg1"/>
                </a:solidFill>
              </a:rPr>
              <a:t>A </a:t>
            </a:r>
            <a:r>
              <a:rPr lang="nb-NO" sz="3600" dirty="0" err="1">
                <a:solidFill>
                  <a:schemeClr val="bg1"/>
                </a:solidFill>
              </a:rPr>
              <a:t>reminder</a:t>
            </a:r>
            <a:r>
              <a:rPr lang="nb-NO" sz="36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6824F75-3359-459B-B6E5-73467F07C55C}"/>
              </a:ext>
            </a:extLst>
          </p:cNvPr>
          <p:cNvSpPr/>
          <p:nvPr/>
        </p:nvSpPr>
        <p:spPr>
          <a:xfrm rot="21395684">
            <a:off x="1500326" y="4545367"/>
            <a:ext cx="2015231" cy="941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800" b="1">
                <a:solidFill>
                  <a:schemeClr val="tx1"/>
                </a:solidFill>
              </a:rPr>
              <a:t>Learn the rules and student regulations</a:t>
            </a:r>
            <a:r>
              <a:rPr lang="nb-NO" b="1">
                <a:solidFill>
                  <a:schemeClr val="tx1"/>
                </a:solidFill>
              </a:rPr>
              <a:t>🧐</a:t>
            </a:r>
            <a:endParaRPr lang="nb-NO" b="1" dirty="0">
              <a:solidFill>
                <a:schemeClr val="tx1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DD3EB0C-9A8A-4A99-A3FE-14805513429B}"/>
              </a:ext>
            </a:extLst>
          </p:cNvPr>
          <p:cNvSpPr/>
          <p:nvPr/>
        </p:nvSpPr>
        <p:spPr>
          <a:xfrm rot="634897">
            <a:off x="6523169" y="1419327"/>
            <a:ext cx="1490838" cy="879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800" b="1" dirty="0" err="1">
                <a:solidFill>
                  <a:schemeClr val="tx1"/>
                </a:solidFill>
              </a:rPr>
              <a:t>Engage</a:t>
            </a:r>
            <a:r>
              <a:rPr lang="nb-NO" sz="1800" b="1" dirty="0">
                <a:solidFill>
                  <a:schemeClr val="tx1"/>
                </a:solidFill>
              </a:rPr>
              <a:t> </a:t>
            </a:r>
            <a:r>
              <a:rPr lang="nb-NO" sz="1800" b="1" dirty="0" err="1">
                <a:solidFill>
                  <a:schemeClr val="tx1"/>
                </a:solidFill>
              </a:rPr>
              <a:t>yourself</a:t>
            </a:r>
            <a:r>
              <a:rPr lang="nb-NO" sz="1800" b="1" dirty="0">
                <a:solidFill>
                  <a:schemeClr val="tx1"/>
                </a:solidFill>
              </a:rPr>
              <a:t>🤩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13CFC2C-7A0E-4E97-94D9-DAEE3C8CF5A8}"/>
              </a:ext>
            </a:extLst>
          </p:cNvPr>
          <p:cNvSpPr/>
          <p:nvPr/>
        </p:nvSpPr>
        <p:spPr>
          <a:xfrm>
            <a:off x="9392575" y="1802167"/>
            <a:ext cx="2317072" cy="878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800" b="1">
                <a:solidFill>
                  <a:schemeClr val="tx1"/>
                </a:solidFill>
              </a:rPr>
              <a:t>Participate in surveys</a:t>
            </a:r>
            <a:r>
              <a:rPr lang="nb-NO">
                <a:solidFill>
                  <a:schemeClr val="tx1"/>
                </a:solidFill>
              </a:rPr>
              <a:t>🤓</a:t>
            </a:r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4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6F91BCD6E7C674DBA1979BDE72CA008" ma:contentTypeVersion="9" ma:contentTypeDescription="Opprett et nytt dokument." ma:contentTypeScope="" ma:versionID="a1171e0abd32b8d8ac30c39ad5e0a636">
  <xsd:schema xmlns:xsd="http://www.w3.org/2001/XMLSchema" xmlns:xs="http://www.w3.org/2001/XMLSchema" xmlns:p="http://schemas.microsoft.com/office/2006/metadata/properties" xmlns:ns3="b2f29ab9-ff80-4f1c-8ef4-4e2e2d66923e" xmlns:ns4="6b3b48ab-6a86-48e3-a38b-7df8ce1b7959" targetNamespace="http://schemas.microsoft.com/office/2006/metadata/properties" ma:root="true" ma:fieldsID="4dd198e45d7705980b168b3ddf8d31d3" ns3:_="" ns4:_="">
    <xsd:import namespace="b2f29ab9-ff80-4f1c-8ef4-4e2e2d66923e"/>
    <xsd:import namespace="6b3b48ab-6a86-48e3-a38b-7df8ce1b795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f29ab9-ff80-4f1c-8ef4-4e2e2d6692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3b48ab-6a86-48e3-a38b-7df8ce1b79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D1D837-631F-4003-8987-BE7562671E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f29ab9-ff80-4f1c-8ef4-4e2e2d66923e"/>
    <ds:schemaRef ds:uri="6b3b48ab-6a86-48e3-a38b-7df8ce1b79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8476C9-1020-455E-8254-A19F42477C4D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6b3b48ab-6a86-48e3-a38b-7df8ce1b7959"/>
    <ds:schemaRef ds:uri="http://schemas.microsoft.com/office/infopath/2007/PartnerControls"/>
    <ds:schemaRef ds:uri="http://schemas.openxmlformats.org/package/2006/metadata/core-properties"/>
    <ds:schemaRef ds:uri="b2f29ab9-ff80-4f1c-8ef4-4e2e2d66923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872A284-9AA7-4A8A-A518-FD3D3E35E4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455</Words>
  <Application>Microsoft Office PowerPoint</Application>
  <PresentationFormat>Widescreen</PresentationFormat>
  <Paragraphs>58</Paragraphs>
  <Slides>9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The quality system</vt:lpstr>
      <vt:lpstr>The quality system</vt:lpstr>
      <vt:lpstr>The purpose of the quality system is to ensure the students’ opportunites for:</vt:lpstr>
      <vt:lpstr>Purpose of the quality system:</vt:lpstr>
      <vt:lpstr>We expect from you as a student: </vt:lpstr>
      <vt:lpstr>Students complicity</vt:lpstr>
      <vt:lpstr>Students complicity</vt:lpstr>
      <vt:lpstr>Students complicity</vt:lpstr>
      <vt:lpstr>A reminder: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Kvalitetssystemet</dc:title>
  <dc:creator>Katrine Monsås</dc:creator>
  <cp:lastModifiedBy>Bugge Signe Williamsen</cp:lastModifiedBy>
  <cp:revision>36</cp:revision>
  <dcterms:created xsi:type="dcterms:W3CDTF">2019-08-23T08:20:27Z</dcterms:created>
  <dcterms:modified xsi:type="dcterms:W3CDTF">2022-08-10T12:03:14Z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0x01010046F91BCD6E7C674DBA1979BDE72CA008</vt:lpwstr>
  </property>
</Properties>
</file>